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57"/>
  </p:notesMasterIdLst>
  <p:sldIdLst>
    <p:sldId id="256" r:id="rId2"/>
    <p:sldId id="310" r:id="rId3"/>
    <p:sldId id="258" r:id="rId4"/>
    <p:sldId id="259" r:id="rId5"/>
    <p:sldId id="260" r:id="rId6"/>
    <p:sldId id="311" r:id="rId7"/>
    <p:sldId id="261" r:id="rId8"/>
    <p:sldId id="309" r:id="rId9"/>
    <p:sldId id="326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7" r:id="rId20"/>
    <p:sldId id="328" r:id="rId21"/>
    <p:sldId id="322" r:id="rId22"/>
    <p:sldId id="323" r:id="rId23"/>
    <p:sldId id="329" r:id="rId24"/>
    <p:sldId id="324" r:id="rId25"/>
    <p:sldId id="264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265" r:id="rId38"/>
    <p:sldId id="266" r:id="rId39"/>
    <p:sldId id="294" r:id="rId40"/>
    <p:sldId id="295" r:id="rId41"/>
    <p:sldId id="268" r:id="rId42"/>
    <p:sldId id="269" r:id="rId43"/>
    <p:sldId id="270" r:id="rId44"/>
    <p:sldId id="272" r:id="rId45"/>
    <p:sldId id="273" r:id="rId46"/>
    <p:sldId id="275" r:id="rId47"/>
    <p:sldId id="276" r:id="rId48"/>
    <p:sldId id="278" r:id="rId49"/>
    <p:sldId id="280" r:id="rId50"/>
    <p:sldId id="302" r:id="rId51"/>
    <p:sldId id="303" r:id="rId52"/>
    <p:sldId id="325" r:id="rId53"/>
    <p:sldId id="331" r:id="rId54"/>
    <p:sldId id="330" r:id="rId55"/>
    <p:sldId id="308" r:id="rId5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29" autoAdjust="0"/>
  </p:normalViewPr>
  <p:slideViewPr>
    <p:cSldViewPr>
      <p:cViewPr varScale="1">
        <p:scale>
          <a:sx n="62" d="100"/>
          <a:sy n="62" d="100"/>
        </p:scale>
        <p:origin x="1400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218FE-C998-496E-A671-A253FDEB35AD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B273E-5995-4491-9D99-5CCAD8AC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9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B273E-5995-4491-9D99-5CCAD8AC81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C11D-7E5C-4F2E-AD11-36BD5B53A328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01D9-F13B-41B3-B510-23AE235FBBE6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9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771D-36A4-4CAC-8CA2-A9D516C34D8C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E132-15EC-4EEA-85CF-ACBA1012C5E6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BDF0-91A7-464E-9FC9-A37DF06456EB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5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9EE0-F18B-4348-A0C1-F01D55DF8D9E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8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E861-D6E9-451C-9A0C-FE2BE419D0D4}" type="datetime1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6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C698-3025-4004-A4D6-CFD6517621D5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41EF7-F82F-4532-BC80-63439CED771D}" type="datetime1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3B76D-00A4-414D-A019-6210D38F81C5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E5F0-DA0C-46D5-80CF-1C99172580A6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4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22BB9-B9F1-4ABF-9DD2-AFFC1FB54D1B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Lady%20Crossing%20Road%20Causes%20Fatal%20Road%20Accident%20_%20Foolish.mp4" TargetMode="External"/><Relationship Id="rId2" Type="http://schemas.openxmlformats.org/officeDocument/2006/relationships/hyperlink" Target="Lady%20crossing%20the%20road.mp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Why%20Pedestrian%20Crossings%20Don&#8217;t%20Matter%20In%20India.mp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Guiding%20Hands%20Conan%20HD.mp4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Designing%20Streets%20like%20Pedestrians%20Matter_%20HP%20Junction,%20Mumbai.mp4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398520"/>
            <a:ext cx="31750" cy="1905"/>
          </a:xfrm>
          <a:custGeom>
            <a:avLst/>
            <a:gdLst/>
            <a:ahLst/>
            <a:cxnLst/>
            <a:rect l="l" t="t" r="r" b="b"/>
            <a:pathLst>
              <a:path w="31750" h="1904">
                <a:moveTo>
                  <a:pt x="-9229" y="769"/>
                </a:moveTo>
                <a:lnTo>
                  <a:pt x="40982" y="769"/>
                </a:lnTo>
              </a:path>
            </a:pathLst>
          </a:custGeom>
          <a:ln w="19998">
            <a:solidFill>
              <a:srgbClr val="DD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1548879"/>
            <a:ext cx="7312660" cy="205780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ctr">
              <a:lnSpc>
                <a:spcPts val="5200"/>
              </a:lnSpc>
              <a:spcBef>
                <a:spcPts val="340"/>
              </a:spcBef>
            </a:pPr>
            <a:r>
              <a:rPr sz="6000" b="1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r>
              <a:rPr sz="6000" b="1" spc="-2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22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spc="-22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spc="-2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spc="-2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6000" b="1" spc="-10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endParaRPr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990600" y="4531492"/>
            <a:ext cx="7312660" cy="1767150"/>
          </a:xfrm>
          <a:prstGeom prst="rect">
            <a:avLst/>
          </a:prstGeom>
        </p:spPr>
        <p:txBody>
          <a:bodyPr vert="horz" wrap="square" lIns="0" tIns="4318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lang="en-US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Somanath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Khot</a:t>
            </a:r>
            <a:endPara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 Engineering,</a:t>
            </a:r>
          </a:p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KLS GIT, Belagavi.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1327" y="548292"/>
            <a:ext cx="7223528" cy="2236683"/>
            <a:chOff x="1612900" y="800100"/>
            <a:chExt cx="10541000" cy="3263900"/>
          </a:xfrm>
        </p:grpSpPr>
        <p:sp>
          <p:nvSpPr>
            <p:cNvPr id="3" name="object 3"/>
            <p:cNvSpPr/>
            <p:nvPr/>
          </p:nvSpPr>
          <p:spPr>
            <a:xfrm>
              <a:off x="1619250" y="806450"/>
              <a:ext cx="10528300" cy="3251200"/>
            </a:xfrm>
            <a:custGeom>
              <a:avLst/>
              <a:gdLst/>
              <a:ahLst/>
              <a:cxnLst/>
              <a:rect l="l" t="t" r="r" b="b"/>
              <a:pathLst>
                <a:path w="10528300" h="3251200">
                  <a:moveTo>
                    <a:pt x="0" y="3251200"/>
                  </a:moveTo>
                  <a:lnTo>
                    <a:pt x="10528300" y="3251200"/>
                  </a:lnTo>
                </a:path>
                <a:path w="10528300" h="3251200">
                  <a:moveTo>
                    <a:pt x="0" y="3251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4" name="object 4"/>
            <p:cNvSpPr/>
            <p:nvPr/>
          </p:nvSpPr>
          <p:spPr>
            <a:xfrm>
              <a:off x="1981200" y="887729"/>
              <a:ext cx="9779000" cy="3163570"/>
            </a:xfrm>
            <a:custGeom>
              <a:avLst/>
              <a:gdLst/>
              <a:ahLst/>
              <a:cxnLst/>
              <a:rect l="l" t="t" r="r" b="b"/>
              <a:pathLst>
                <a:path w="9779000" h="3163570">
                  <a:moveTo>
                    <a:pt x="749300" y="0"/>
                  </a:moveTo>
                  <a:lnTo>
                    <a:pt x="0" y="0"/>
                  </a:lnTo>
                  <a:lnTo>
                    <a:pt x="0" y="3163570"/>
                  </a:lnTo>
                  <a:lnTo>
                    <a:pt x="749300" y="3163570"/>
                  </a:lnTo>
                  <a:lnTo>
                    <a:pt x="749300" y="0"/>
                  </a:lnTo>
                  <a:close/>
                </a:path>
                <a:path w="9779000" h="3163570">
                  <a:moveTo>
                    <a:pt x="2260600" y="3121152"/>
                  </a:moveTo>
                  <a:lnTo>
                    <a:pt x="1511300" y="3121152"/>
                  </a:lnTo>
                  <a:lnTo>
                    <a:pt x="1511300" y="3163570"/>
                  </a:lnTo>
                  <a:lnTo>
                    <a:pt x="2260600" y="3163570"/>
                  </a:lnTo>
                  <a:lnTo>
                    <a:pt x="2260600" y="3121152"/>
                  </a:lnTo>
                  <a:close/>
                </a:path>
                <a:path w="9779000" h="3163570">
                  <a:moveTo>
                    <a:pt x="3759200" y="3060192"/>
                  </a:moveTo>
                  <a:lnTo>
                    <a:pt x="3009900" y="3060192"/>
                  </a:lnTo>
                  <a:lnTo>
                    <a:pt x="3009900" y="3163570"/>
                  </a:lnTo>
                  <a:lnTo>
                    <a:pt x="3759200" y="3163570"/>
                  </a:lnTo>
                  <a:lnTo>
                    <a:pt x="3759200" y="3060192"/>
                  </a:lnTo>
                  <a:close/>
                </a:path>
                <a:path w="9779000" h="3163570">
                  <a:moveTo>
                    <a:pt x="5270500" y="3100832"/>
                  </a:moveTo>
                  <a:lnTo>
                    <a:pt x="4508500" y="3100832"/>
                  </a:lnTo>
                  <a:lnTo>
                    <a:pt x="4508500" y="3163570"/>
                  </a:lnTo>
                  <a:lnTo>
                    <a:pt x="5270500" y="3163570"/>
                  </a:lnTo>
                  <a:lnTo>
                    <a:pt x="5270500" y="3100832"/>
                  </a:lnTo>
                  <a:close/>
                </a:path>
                <a:path w="9779000" h="3163570">
                  <a:moveTo>
                    <a:pt x="6769100" y="3121152"/>
                  </a:moveTo>
                  <a:lnTo>
                    <a:pt x="6019800" y="3121152"/>
                  </a:lnTo>
                  <a:lnTo>
                    <a:pt x="6019800" y="3163570"/>
                  </a:lnTo>
                  <a:lnTo>
                    <a:pt x="6769100" y="3163570"/>
                  </a:lnTo>
                  <a:lnTo>
                    <a:pt x="6769100" y="3121152"/>
                  </a:lnTo>
                  <a:close/>
                </a:path>
                <a:path w="9779000" h="3163570">
                  <a:moveTo>
                    <a:pt x="8267700" y="3133344"/>
                  </a:moveTo>
                  <a:lnTo>
                    <a:pt x="7518400" y="3133344"/>
                  </a:lnTo>
                  <a:lnTo>
                    <a:pt x="7518400" y="3163570"/>
                  </a:lnTo>
                  <a:lnTo>
                    <a:pt x="8267700" y="3163570"/>
                  </a:lnTo>
                  <a:lnTo>
                    <a:pt x="8267700" y="3133344"/>
                  </a:lnTo>
                  <a:close/>
                </a:path>
                <a:path w="9779000" h="3163570">
                  <a:moveTo>
                    <a:pt x="9779000" y="2588768"/>
                  </a:moveTo>
                  <a:lnTo>
                    <a:pt x="9029700" y="2588768"/>
                  </a:lnTo>
                  <a:lnTo>
                    <a:pt x="9029700" y="3163570"/>
                  </a:lnTo>
                  <a:lnTo>
                    <a:pt x="9779000" y="3163570"/>
                  </a:lnTo>
                  <a:lnTo>
                    <a:pt x="9779000" y="2588768"/>
                  </a:lnTo>
                  <a:close/>
                </a:path>
              </a:pathLst>
            </a:custGeom>
            <a:solidFill>
              <a:srgbClr val="3B6C9D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5" name="object 5"/>
            <p:cNvSpPr/>
            <p:nvPr/>
          </p:nvSpPr>
          <p:spPr>
            <a:xfrm>
              <a:off x="11112500" y="3175000"/>
              <a:ext cx="533400" cy="266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6705" y="2671835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0%</a:t>
            </a:r>
            <a:endParaRPr sz="123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605" y="2114840"/>
            <a:ext cx="34855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45" dirty="0">
                <a:latin typeface="Arial"/>
                <a:cs typeface="Arial"/>
              </a:rPr>
              <a:t>20%</a:t>
            </a:r>
            <a:endParaRPr sz="123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605" y="1000850"/>
            <a:ext cx="348556" cy="776819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45" dirty="0">
                <a:latin typeface="Arial"/>
                <a:cs typeface="Arial"/>
              </a:rPr>
              <a:t>60%</a:t>
            </a:r>
            <a:endParaRPr sz="123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39">
              <a:latin typeface="Arial"/>
              <a:cs typeface="Arial"/>
            </a:endParaRPr>
          </a:p>
          <a:p>
            <a:pPr marL="8703">
              <a:spcBef>
                <a:spcPts val="1251"/>
              </a:spcBef>
            </a:pPr>
            <a:r>
              <a:rPr sz="1234" spc="45" dirty="0">
                <a:latin typeface="Arial"/>
                <a:cs typeface="Arial"/>
              </a:rPr>
              <a:t>40%</a:t>
            </a:r>
            <a:endParaRPr sz="123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605" y="443855"/>
            <a:ext cx="34855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45" dirty="0">
                <a:latin typeface="Arial"/>
                <a:cs typeface="Arial"/>
              </a:rPr>
              <a:t>80%</a:t>
            </a:r>
            <a:endParaRPr sz="123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7701" y="2841414"/>
            <a:ext cx="429495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10" dirty="0">
                <a:latin typeface="Arial"/>
                <a:cs typeface="Arial"/>
              </a:rPr>
              <a:t>Driver</a:t>
            </a:r>
            <a:endParaRPr sz="123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0753" y="2841414"/>
            <a:ext cx="76630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Pedestrian</a:t>
            </a:r>
            <a:endParaRPr sz="123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9567" y="2841414"/>
            <a:ext cx="200300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14" dirty="0">
                <a:latin typeface="Arial"/>
                <a:cs typeface="Arial"/>
              </a:rPr>
              <a:t>MotorCycle </a:t>
            </a:r>
            <a:r>
              <a:rPr sz="1234" spc="-3" dirty="0">
                <a:latin typeface="Arial"/>
                <a:cs typeface="Arial"/>
              </a:rPr>
              <a:t>Road</a:t>
            </a:r>
            <a:r>
              <a:rPr sz="1234" spc="-137" dirty="0">
                <a:latin typeface="Arial"/>
                <a:cs typeface="Arial"/>
              </a:rPr>
              <a:t> </a:t>
            </a:r>
            <a:r>
              <a:rPr sz="1234" spc="14" dirty="0">
                <a:latin typeface="Arial"/>
                <a:cs typeface="Arial"/>
              </a:rPr>
              <a:t>Condition</a:t>
            </a:r>
            <a:endParaRPr sz="123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8513" y="2841414"/>
            <a:ext cx="59485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96" dirty="0">
                <a:latin typeface="Arial"/>
                <a:cs typeface="Arial"/>
              </a:rPr>
              <a:t>W</a:t>
            </a:r>
            <a:r>
              <a:rPr sz="1234" spc="-7" dirty="0">
                <a:latin typeface="Arial"/>
                <a:cs typeface="Arial"/>
              </a:rPr>
              <a:t>eather</a:t>
            </a:r>
            <a:endParaRPr sz="123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72695" y="2841414"/>
            <a:ext cx="48780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dirty="0">
                <a:latin typeface="Arial"/>
                <a:cs typeface="Arial"/>
              </a:rPr>
              <a:t>Others</a:t>
            </a:r>
            <a:endParaRPr sz="123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2328" y="2147389"/>
            <a:ext cx="34855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45" dirty="0">
                <a:latin typeface="Arial"/>
                <a:cs typeface="Arial"/>
              </a:rPr>
              <a:t>14%</a:t>
            </a:r>
            <a:endParaRPr sz="1234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7762" y="2549992"/>
            <a:ext cx="269794" cy="182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 txBox="1"/>
          <p:nvPr/>
        </p:nvSpPr>
        <p:spPr>
          <a:xfrm>
            <a:off x="6755185" y="2520575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1%</a:t>
            </a:r>
            <a:endParaRPr sz="1234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2099" y="2541289"/>
            <a:ext cx="278497" cy="182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9" name="object 19"/>
          <p:cNvSpPr txBox="1"/>
          <p:nvPr/>
        </p:nvSpPr>
        <p:spPr>
          <a:xfrm>
            <a:off x="5724501" y="2512221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1%</a:t>
            </a:r>
            <a:endParaRPr sz="1234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67733" y="2532586"/>
            <a:ext cx="295904" cy="182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21"/>
          <p:cNvSpPr txBox="1"/>
          <p:nvPr/>
        </p:nvSpPr>
        <p:spPr>
          <a:xfrm>
            <a:off x="4693807" y="2498296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2%</a:t>
            </a:r>
            <a:endParaRPr sz="1234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9477" y="2497774"/>
            <a:ext cx="278497" cy="182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3" name="object 23"/>
          <p:cNvSpPr txBox="1"/>
          <p:nvPr/>
        </p:nvSpPr>
        <p:spPr>
          <a:xfrm>
            <a:off x="3663114" y="2470446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3%</a:t>
            </a:r>
            <a:endParaRPr sz="1234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22518" y="2541289"/>
            <a:ext cx="278497" cy="182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5" name="object 25"/>
          <p:cNvSpPr txBox="1"/>
          <p:nvPr/>
        </p:nvSpPr>
        <p:spPr>
          <a:xfrm>
            <a:off x="2632430" y="2512221"/>
            <a:ext cx="26152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65" dirty="0">
                <a:latin typeface="Arial"/>
                <a:cs typeface="Arial"/>
              </a:rPr>
              <a:t>1%</a:t>
            </a:r>
            <a:endParaRPr sz="1234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43340" y="400340"/>
            <a:ext cx="365528" cy="1827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7" name="object 27"/>
          <p:cNvSpPr txBox="1"/>
          <p:nvPr/>
        </p:nvSpPr>
        <p:spPr>
          <a:xfrm>
            <a:off x="1558188" y="373361"/>
            <a:ext cx="348556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45" dirty="0">
                <a:latin typeface="Arial"/>
                <a:cs typeface="Arial"/>
              </a:rPr>
              <a:t>78%</a:t>
            </a:r>
            <a:endParaRPr sz="123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4158" y="188340"/>
            <a:ext cx="3143603" cy="22423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400" b="1" spc="-3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Who’s </a:t>
            </a:r>
            <a:r>
              <a:rPr sz="1400" b="1" spc="-14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sz="1400" b="1" spc="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 </a:t>
            </a:r>
            <a:r>
              <a:rPr sz="1400" b="1" spc="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1400" b="1" spc="34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</a:t>
            </a:r>
            <a:endParaRPr sz="1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88508" y="3165254"/>
            <a:ext cx="147952" cy="147952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solidFill>
            <a:srgbClr val="3B6C9D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0" name="object 30"/>
          <p:cNvSpPr txBox="1"/>
          <p:nvPr/>
        </p:nvSpPr>
        <p:spPr>
          <a:xfrm>
            <a:off x="2517925" y="2744157"/>
            <a:ext cx="656645" cy="589214"/>
          </a:xfrm>
          <a:prstGeom prst="rect">
            <a:avLst/>
          </a:prstGeom>
        </p:spPr>
        <p:txBody>
          <a:bodyPr vert="horz" wrap="square" lIns="0" tIns="105742" rIns="0" bIns="0" rtlCol="0">
            <a:spAutoFit/>
          </a:bodyPr>
          <a:lstStyle/>
          <a:p>
            <a:pPr marL="8703">
              <a:spcBef>
                <a:spcPts val="833"/>
              </a:spcBef>
            </a:pPr>
            <a:r>
              <a:rPr sz="1234" spc="10" dirty="0">
                <a:latin typeface="Arial"/>
                <a:cs typeface="Arial"/>
              </a:rPr>
              <a:t>Cyclist</a:t>
            </a:r>
            <a:endParaRPr sz="1234">
              <a:latin typeface="Arial"/>
              <a:cs typeface="Arial"/>
            </a:endParaRPr>
          </a:p>
          <a:p>
            <a:pPr marL="232814">
              <a:spcBef>
                <a:spcPts val="768"/>
              </a:spcBef>
            </a:pPr>
            <a:r>
              <a:rPr sz="1234" spc="27" dirty="0">
                <a:latin typeface="Arial"/>
                <a:cs typeface="Arial"/>
              </a:rPr>
              <a:t>%age</a:t>
            </a:r>
            <a:endParaRPr sz="1234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34293" y="3807582"/>
            <a:ext cx="7584704" cy="2110489"/>
            <a:chOff x="1485894" y="5556250"/>
            <a:chExt cx="11068050" cy="3079750"/>
          </a:xfrm>
        </p:grpSpPr>
        <p:sp>
          <p:nvSpPr>
            <p:cNvPr id="32" name="object 32"/>
            <p:cNvSpPr/>
            <p:nvPr/>
          </p:nvSpPr>
          <p:spPr>
            <a:xfrm>
              <a:off x="1492244" y="5556250"/>
              <a:ext cx="11061700" cy="3073400"/>
            </a:xfrm>
            <a:custGeom>
              <a:avLst/>
              <a:gdLst/>
              <a:ahLst/>
              <a:cxnLst/>
              <a:rect l="l" t="t" r="r" b="b"/>
              <a:pathLst>
                <a:path w="11061700" h="3073400">
                  <a:moveTo>
                    <a:pt x="0" y="3073393"/>
                  </a:moveTo>
                  <a:lnTo>
                    <a:pt x="11061705" y="3073393"/>
                  </a:lnTo>
                </a:path>
                <a:path w="11061700" h="3073400">
                  <a:moveTo>
                    <a:pt x="0" y="307339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10904" y="6589534"/>
              <a:ext cx="9982200" cy="2030095"/>
            </a:xfrm>
            <a:custGeom>
              <a:avLst/>
              <a:gdLst/>
              <a:ahLst/>
              <a:cxnLst/>
              <a:rect l="l" t="t" r="r" b="b"/>
              <a:pathLst>
                <a:path w="9982200" h="2030095">
                  <a:moveTo>
                    <a:pt x="508000" y="1959292"/>
                  </a:moveTo>
                  <a:lnTo>
                    <a:pt x="0" y="1959292"/>
                  </a:lnTo>
                  <a:lnTo>
                    <a:pt x="0" y="2029764"/>
                  </a:lnTo>
                  <a:lnTo>
                    <a:pt x="508000" y="2029764"/>
                  </a:lnTo>
                  <a:lnTo>
                    <a:pt x="508000" y="1959292"/>
                  </a:lnTo>
                  <a:close/>
                </a:path>
                <a:path w="9982200" h="2030095">
                  <a:moveTo>
                    <a:pt x="2082800" y="1844027"/>
                  </a:moveTo>
                  <a:lnTo>
                    <a:pt x="1574800" y="1844027"/>
                  </a:lnTo>
                  <a:lnTo>
                    <a:pt x="1574800" y="2029764"/>
                  </a:lnTo>
                  <a:lnTo>
                    <a:pt x="2082800" y="2029764"/>
                  </a:lnTo>
                  <a:lnTo>
                    <a:pt x="2082800" y="1844027"/>
                  </a:lnTo>
                  <a:close/>
                </a:path>
                <a:path w="9982200" h="2030095">
                  <a:moveTo>
                    <a:pt x="3670300" y="1920862"/>
                  </a:moveTo>
                  <a:lnTo>
                    <a:pt x="3162300" y="1920862"/>
                  </a:lnTo>
                  <a:lnTo>
                    <a:pt x="3162300" y="2029764"/>
                  </a:lnTo>
                  <a:lnTo>
                    <a:pt x="3670300" y="2029764"/>
                  </a:lnTo>
                  <a:lnTo>
                    <a:pt x="3670300" y="1920862"/>
                  </a:lnTo>
                  <a:close/>
                </a:path>
                <a:path w="9982200" h="2030095">
                  <a:moveTo>
                    <a:pt x="5245100" y="1920862"/>
                  </a:moveTo>
                  <a:lnTo>
                    <a:pt x="4737100" y="1920862"/>
                  </a:lnTo>
                  <a:lnTo>
                    <a:pt x="4737100" y="2029764"/>
                  </a:lnTo>
                  <a:lnTo>
                    <a:pt x="5245100" y="2029764"/>
                  </a:lnTo>
                  <a:lnTo>
                    <a:pt x="5245100" y="1920862"/>
                  </a:lnTo>
                  <a:close/>
                </a:path>
                <a:path w="9982200" h="2030095">
                  <a:moveTo>
                    <a:pt x="6832600" y="1229360"/>
                  </a:moveTo>
                  <a:lnTo>
                    <a:pt x="6311900" y="1229360"/>
                  </a:lnTo>
                  <a:lnTo>
                    <a:pt x="6311900" y="2029764"/>
                  </a:lnTo>
                  <a:lnTo>
                    <a:pt x="6832600" y="2029764"/>
                  </a:lnTo>
                  <a:lnTo>
                    <a:pt x="6832600" y="1229360"/>
                  </a:lnTo>
                  <a:close/>
                </a:path>
                <a:path w="9982200" h="2030095">
                  <a:moveTo>
                    <a:pt x="8407400" y="1651952"/>
                  </a:moveTo>
                  <a:lnTo>
                    <a:pt x="7899400" y="1651952"/>
                  </a:lnTo>
                  <a:lnTo>
                    <a:pt x="7899400" y="2029764"/>
                  </a:lnTo>
                  <a:lnTo>
                    <a:pt x="8407400" y="2029764"/>
                  </a:lnTo>
                  <a:lnTo>
                    <a:pt x="8407400" y="1651952"/>
                  </a:lnTo>
                  <a:close/>
                </a:path>
                <a:path w="9982200" h="2030095">
                  <a:moveTo>
                    <a:pt x="9982200" y="0"/>
                  </a:moveTo>
                  <a:lnTo>
                    <a:pt x="9474200" y="0"/>
                  </a:lnTo>
                  <a:lnTo>
                    <a:pt x="9474200" y="2029764"/>
                  </a:lnTo>
                  <a:lnTo>
                    <a:pt x="9982200" y="2029764"/>
                  </a:lnTo>
                  <a:lnTo>
                    <a:pt x="9982200" y="0"/>
                  </a:lnTo>
                  <a:close/>
                </a:path>
              </a:pathLst>
            </a:custGeom>
            <a:solidFill>
              <a:srgbClr val="6EA45A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2104" y="5629096"/>
              <a:ext cx="9982200" cy="2990215"/>
            </a:xfrm>
            <a:custGeom>
              <a:avLst/>
              <a:gdLst/>
              <a:ahLst/>
              <a:cxnLst/>
              <a:rect l="l" t="t" r="r" b="b"/>
              <a:pathLst>
                <a:path w="9982200" h="2990215">
                  <a:moveTo>
                    <a:pt x="508000" y="2919730"/>
                  </a:moveTo>
                  <a:lnTo>
                    <a:pt x="0" y="2919730"/>
                  </a:lnTo>
                  <a:lnTo>
                    <a:pt x="0" y="2990202"/>
                  </a:lnTo>
                  <a:lnTo>
                    <a:pt x="508000" y="2990202"/>
                  </a:lnTo>
                  <a:lnTo>
                    <a:pt x="508000" y="2919730"/>
                  </a:lnTo>
                  <a:close/>
                </a:path>
                <a:path w="9982200" h="2990215">
                  <a:moveTo>
                    <a:pt x="2082800" y="2958134"/>
                  </a:moveTo>
                  <a:lnTo>
                    <a:pt x="1574800" y="2958134"/>
                  </a:lnTo>
                  <a:lnTo>
                    <a:pt x="1574800" y="2990202"/>
                  </a:lnTo>
                  <a:lnTo>
                    <a:pt x="2082800" y="2990202"/>
                  </a:lnTo>
                  <a:lnTo>
                    <a:pt x="2082800" y="2958134"/>
                  </a:lnTo>
                  <a:close/>
                </a:path>
                <a:path w="9982200" h="2990215">
                  <a:moveTo>
                    <a:pt x="3670300" y="2919730"/>
                  </a:moveTo>
                  <a:lnTo>
                    <a:pt x="3149600" y="2919730"/>
                  </a:lnTo>
                  <a:lnTo>
                    <a:pt x="3149600" y="2990202"/>
                  </a:lnTo>
                  <a:lnTo>
                    <a:pt x="3670300" y="2990202"/>
                  </a:lnTo>
                  <a:lnTo>
                    <a:pt x="3670300" y="2919730"/>
                  </a:lnTo>
                  <a:close/>
                </a:path>
                <a:path w="9982200" h="2990215">
                  <a:moveTo>
                    <a:pt x="5245100" y="2842895"/>
                  </a:moveTo>
                  <a:lnTo>
                    <a:pt x="4737100" y="2842895"/>
                  </a:lnTo>
                  <a:lnTo>
                    <a:pt x="4737100" y="2990202"/>
                  </a:lnTo>
                  <a:lnTo>
                    <a:pt x="5245100" y="2990202"/>
                  </a:lnTo>
                  <a:lnTo>
                    <a:pt x="5245100" y="2842895"/>
                  </a:lnTo>
                  <a:close/>
                </a:path>
                <a:path w="9982200" h="2990215">
                  <a:moveTo>
                    <a:pt x="6819900" y="2727642"/>
                  </a:moveTo>
                  <a:lnTo>
                    <a:pt x="6311900" y="2727642"/>
                  </a:lnTo>
                  <a:lnTo>
                    <a:pt x="6311900" y="2990202"/>
                  </a:lnTo>
                  <a:lnTo>
                    <a:pt x="6819900" y="2990202"/>
                  </a:lnTo>
                  <a:lnTo>
                    <a:pt x="6819900" y="2727642"/>
                  </a:lnTo>
                  <a:close/>
                </a:path>
                <a:path w="9982200" h="2990215">
                  <a:moveTo>
                    <a:pt x="8407400" y="2766047"/>
                  </a:moveTo>
                  <a:lnTo>
                    <a:pt x="7899400" y="2766047"/>
                  </a:lnTo>
                  <a:lnTo>
                    <a:pt x="7899400" y="2990202"/>
                  </a:lnTo>
                  <a:lnTo>
                    <a:pt x="8407400" y="2990202"/>
                  </a:lnTo>
                  <a:lnTo>
                    <a:pt x="8407400" y="2766047"/>
                  </a:lnTo>
                  <a:close/>
                </a:path>
                <a:path w="9982200" h="2990215">
                  <a:moveTo>
                    <a:pt x="9982200" y="0"/>
                  </a:moveTo>
                  <a:lnTo>
                    <a:pt x="9474200" y="0"/>
                  </a:lnTo>
                  <a:lnTo>
                    <a:pt x="9474200" y="2990202"/>
                  </a:lnTo>
                  <a:lnTo>
                    <a:pt x="9982200" y="2990202"/>
                  </a:lnTo>
                  <a:lnTo>
                    <a:pt x="9982200" y="0"/>
                  </a:lnTo>
                  <a:close/>
                </a:path>
              </a:pathLst>
            </a:custGeom>
            <a:solidFill>
              <a:srgbClr val="3B6C9D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94697" y="5802190"/>
            <a:ext cx="10487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0</a:t>
            </a:r>
            <a:endParaRPr sz="1234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7597" y="3696053"/>
            <a:ext cx="191902" cy="181761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80</a:t>
            </a:r>
            <a:endParaRPr sz="123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39">
              <a:latin typeface="Arial"/>
              <a:cs typeface="Arial"/>
            </a:endParaRPr>
          </a:p>
          <a:p>
            <a:pPr marL="8703">
              <a:spcBef>
                <a:spcPts val="1011"/>
              </a:spcBef>
            </a:pPr>
            <a:r>
              <a:rPr sz="1234" spc="-3" dirty="0">
                <a:latin typeface="Arial"/>
                <a:cs typeface="Arial"/>
              </a:rPr>
              <a:t>60</a:t>
            </a:r>
            <a:endParaRPr sz="123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39">
              <a:latin typeface="Arial"/>
              <a:cs typeface="Arial"/>
            </a:endParaRPr>
          </a:p>
          <a:p>
            <a:pPr marL="8703">
              <a:spcBef>
                <a:spcPts val="1011"/>
              </a:spcBef>
            </a:pPr>
            <a:r>
              <a:rPr sz="1234" spc="-3" dirty="0">
                <a:latin typeface="Arial"/>
                <a:cs typeface="Arial"/>
              </a:rPr>
              <a:t>40</a:t>
            </a:r>
            <a:endParaRPr sz="123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39">
              <a:latin typeface="Arial"/>
              <a:cs typeface="Arial"/>
            </a:endParaRPr>
          </a:p>
          <a:p>
            <a:pPr marL="8703">
              <a:spcBef>
                <a:spcPts val="1011"/>
              </a:spcBef>
            </a:pPr>
            <a:r>
              <a:rPr sz="1234" spc="-3" dirty="0">
                <a:latin typeface="Arial"/>
                <a:cs typeface="Arial"/>
              </a:rPr>
              <a:t>20</a:t>
            </a:r>
            <a:endParaRPr sz="1234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0965" y="5971773"/>
            <a:ext cx="397729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164" dirty="0">
                <a:latin typeface="Arial"/>
                <a:cs typeface="Arial"/>
              </a:rPr>
              <a:t>T</a:t>
            </a:r>
            <a:r>
              <a:rPr sz="1234" spc="17" dirty="0">
                <a:latin typeface="Arial"/>
                <a:cs typeface="Arial"/>
              </a:rPr>
              <a:t>ruck</a:t>
            </a:r>
            <a:endParaRPr sz="1234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17600" y="5971773"/>
            <a:ext cx="29024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7" dirty="0">
                <a:latin typeface="Arial"/>
                <a:cs typeface="Arial"/>
              </a:rPr>
              <a:t>Bus</a:t>
            </a:r>
            <a:endParaRPr sz="1234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2182" y="5971773"/>
            <a:ext cx="267184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10" dirty="0">
                <a:latin typeface="Arial"/>
                <a:cs typeface="Arial"/>
              </a:rPr>
              <a:t>Car</a:t>
            </a:r>
            <a:endParaRPr sz="1234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83501" y="5971773"/>
            <a:ext cx="290247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185" dirty="0">
                <a:latin typeface="Arial"/>
                <a:cs typeface="Arial"/>
              </a:rPr>
              <a:t>T</a:t>
            </a:r>
            <a:r>
              <a:rPr sz="1234" spc="-3" dirty="0">
                <a:latin typeface="Arial"/>
                <a:cs typeface="Arial"/>
              </a:rPr>
              <a:t>axi</a:t>
            </a:r>
            <a:endParaRPr sz="1234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31824" y="5971773"/>
            <a:ext cx="525229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10" dirty="0">
                <a:latin typeface="Arial"/>
                <a:cs typeface="Arial"/>
              </a:rPr>
              <a:t>Bicycle</a:t>
            </a:r>
            <a:endParaRPr sz="1234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97289" y="3421916"/>
            <a:ext cx="2262792" cy="22423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b="1" spc="-14" dirty="0">
                <a:solidFill>
                  <a:srgbClr val="0070C0"/>
                </a:solidFill>
                <a:latin typeface="Arial"/>
                <a:cs typeface="Arial"/>
              </a:rPr>
              <a:t>Traffic </a:t>
            </a:r>
            <a:r>
              <a:rPr sz="1400" b="1" spc="-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Fatalities</a:t>
            </a:r>
            <a:r>
              <a:rPr sz="1234" b="1" spc="-3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34" b="1" spc="-24" dirty="0">
                <a:solidFill>
                  <a:srgbClr val="0070C0"/>
                </a:solidFill>
                <a:latin typeface="Arial"/>
                <a:cs typeface="Arial"/>
              </a:rPr>
              <a:t>by </a:t>
            </a:r>
            <a:r>
              <a:rPr sz="1234" b="1" spc="3" dirty="0">
                <a:solidFill>
                  <a:srgbClr val="0070C0"/>
                </a:solidFill>
                <a:latin typeface="Arial"/>
                <a:cs typeface="Arial"/>
              </a:rPr>
              <a:t>Road</a:t>
            </a:r>
            <a:r>
              <a:rPr sz="1234" b="1" spc="4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34" b="1" spc="3" dirty="0">
                <a:solidFill>
                  <a:srgbClr val="0070C0"/>
                </a:solidFill>
                <a:latin typeface="Arial"/>
                <a:cs typeface="Arial"/>
              </a:rPr>
              <a:t>User</a:t>
            </a:r>
            <a:endParaRPr sz="1234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94762" y="6289643"/>
            <a:ext cx="147952" cy="147952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899"/>
                </a:lnTo>
                <a:lnTo>
                  <a:pt x="0" y="215899"/>
                </a:lnTo>
                <a:lnTo>
                  <a:pt x="0" y="0"/>
                </a:lnTo>
                <a:close/>
              </a:path>
            </a:pathLst>
          </a:custGeom>
          <a:solidFill>
            <a:srgbClr val="3B6C9D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4" name="object 44"/>
          <p:cNvSpPr txBox="1"/>
          <p:nvPr/>
        </p:nvSpPr>
        <p:spPr>
          <a:xfrm>
            <a:off x="5612474" y="5880483"/>
            <a:ext cx="922523" cy="570239"/>
          </a:xfrm>
          <a:prstGeom prst="rect">
            <a:avLst/>
          </a:prstGeom>
        </p:spPr>
        <p:txBody>
          <a:bodyPr vert="horz" wrap="square" lIns="0" tIns="99650" rIns="0" bIns="0" rtlCol="0">
            <a:spAutoFit/>
          </a:bodyPr>
          <a:lstStyle/>
          <a:p>
            <a:pPr marL="8703">
              <a:spcBef>
                <a:spcPts val="785"/>
              </a:spcBef>
            </a:pPr>
            <a:r>
              <a:rPr sz="1234" spc="17" dirty="0">
                <a:latin typeface="Arial"/>
                <a:cs typeface="Arial"/>
              </a:rPr>
              <a:t>Motorcycle</a:t>
            </a:r>
            <a:endParaRPr sz="1234">
              <a:latin typeface="Arial"/>
              <a:cs typeface="Arial"/>
            </a:endParaRPr>
          </a:p>
          <a:p>
            <a:pPr marL="344215">
              <a:spcBef>
                <a:spcPts val="720"/>
              </a:spcBef>
            </a:pPr>
            <a:r>
              <a:rPr sz="1234" spc="14" dirty="0">
                <a:latin typeface="Arial"/>
                <a:cs typeface="Arial"/>
              </a:rPr>
              <a:t>Mumbai</a:t>
            </a:r>
            <a:endParaRPr sz="1234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96168" y="6289643"/>
            <a:ext cx="147952" cy="147952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899"/>
                </a:lnTo>
                <a:lnTo>
                  <a:pt x="0" y="215899"/>
                </a:lnTo>
                <a:lnTo>
                  <a:pt x="0" y="0"/>
                </a:lnTo>
                <a:close/>
              </a:path>
            </a:pathLst>
          </a:custGeom>
          <a:solidFill>
            <a:srgbClr val="6EA45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6" name="object 46"/>
          <p:cNvSpPr txBox="1"/>
          <p:nvPr/>
        </p:nvSpPr>
        <p:spPr>
          <a:xfrm>
            <a:off x="7449705" y="5880483"/>
            <a:ext cx="1110509" cy="574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 marR="3481" indent="344215">
              <a:lnSpc>
                <a:spcPct val="148600"/>
              </a:lnSpc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Pedestrian  </a:t>
            </a:r>
            <a:r>
              <a:rPr sz="1234" spc="-10" dirty="0">
                <a:latin typeface="Arial"/>
                <a:cs typeface="Arial"/>
              </a:rPr>
              <a:t>Delhi</a:t>
            </a:r>
            <a:endParaRPr sz="1234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7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8767" y="1608523"/>
            <a:ext cx="1688391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dirty="0">
                <a:solidFill>
                  <a:srgbClr val="262699"/>
                </a:solidFill>
                <a:latin typeface="Times New Roman"/>
                <a:cs typeface="Times New Roman"/>
              </a:rPr>
              <a:t>5000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49096" y="-624"/>
            <a:ext cx="2523883" cy="1021245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</a:pPr>
            <a:r>
              <a:rPr lang="en-US" sz="6579" dirty="0" smtClean="0">
                <a:solidFill>
                  <a:srgbClr val="FF6600"/>
                </a:solidFill>
                <a:latin typeface="Times New Roman"/>
                <a:cs typeface="Times New Roman"/>
              </a:rPr>
              <a:t>350000</a:t>
            </a:r>
            <a:endParaRPr sz="6579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2318" y="2576302"/>
            <a:ext cx="2536503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467" spc="-51" dirty="0">
                <a:solidFill>
                  <a:srgbClr val="262699"/>
                </a:solidFill>
                <a:latin typeface="Times New Roman"/>
                <a:cs typeface="Times New Roman"/>
              </a:rPr>
              <a:t>pedestrians </a:t>
            </a:r>
            <a:r>
              <a:rPr sz="2467" spc="-82" dirty="0">
                <a:solidFill>
                  <a:srgbClr val="262699"/>
                </a:solidFill>
                <a:latin typeface="Times New Roman"/>
                <a:cs typeface="Times New Roman"/>
              </a:rPr>
              <a:t>are</a:t>
            </a:r>
            <a:r>
              <a:rPr sz="2467" spc="14" dirty="0">
                <a:solidFill>
                  <a:srgbClr val="262699"/>
                </a:solidFill>
                <a:latin typeface="Times New Roman"/>
                <a:cs typeface="Times New Roman"/>
              </a:rPr>
              <a:t> </a:t>
            </a:r>
            <a:r>
              <a:rPr sz="2467" spc="-58" dirty="0">
                <a:solidFill>
                  <a:srgbClr val="262699"/>
                </a:solidFill>
                <a:latin typeface="Times New Roman"/>
                <a:cs typeface="Times New Roman"/>
              </a:rPr>
              <a:t>killed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8012" y="3018417"/>
            <a:ext cx="2106137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dirty="0">
                <a:solidFill>
                  <a:srgbClr val="262699"/>
                </a:solidFill>
                <a:latin typeface="Times New Roman"/>
                <a:cs typeface="Times New Roman"/>
              </a:rPr>
              <a:t>84000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6000" y="3986195"/>
            <a:ext cx="2735367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2467" spc="-51" dirty="0">
                <a:solidFill>
                  <a:srgbClr val="262699"/>
                </a:solidFill>
                <a:latin typeface="Times New Roman"/>
                <a:cs typeface="Times New Roman"/>
              </a:rPr>
              <a:t>pedestrians </a:t>
            </a:r>
            <a:r>
              <a:rPr sz="2467" spc="-82" dirty="0">
                <a:solidFill>
                  <a:srgbClr val="262699"/>
                </a:solidFill>
                <a:latin typeface="Times New Roman"/>
                <a:cs typeface="Times New Roman"/>
              </a:rPr>
              <a:t>are</a:t>
            </a:r>
            <a:r>
              <a:rPr sz="2467" spc="27" dirty="0">
                <a:solidFill>
                  <a:srgbClr val="262699"/>
                </a:solidFill>
                <a:latin typeface="Times New Roman"/>
                <a:cs typeface="Times New Roman"/>
              </a:rPr>
              <a:t> </a:t>
            </a:r>
            <a:r>
              <a:rPr sz="2467" spc="-24" dirty="0">
                <a:solidFill>
                  <a:srgbClr val="262699"/>
                </a:solidFill>
                <a:latin typeface="Times New Roman"/>
                <a:cs typeface="Times New Roman"/>
              </a:rPr>
              <a:t>injured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9681" y="861627"/>
            <a:ext cx="2423798" cy="768098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4934" b="1" i="1" spc="-360" dirty="0">
                <a:solidFill>
                  <a:srgbClr val="262699"/>
                </a:solidFill>
                <a:latin typeface="Times New Roman"/>
                <a:cs typeface="Times New Roman"/>
              </a:rPr>
              <a:t>Every</a:t>
            </a:r>
            <a:r>
              <a:rPr sz="4934" b="1" i="1" spc="-291" dirty="0">
                <a:solidFill>
                  <a:srgbClr val="262699"/>
                </a:solidFill>
                <a:latin typeface="Times New Roman"/>
                <a:cs typeface="Times New Roman"/>
              </a:rPr>
              <a:t> </a:t>
            </a:r>
            <a:r>
              <a:rPr sz="4934" b="1" i="1" spc="-411" dirty="0">
                <a:solidFill>
                  <a:srgbClr val="262699"/>
                </a:solidFill>
                <a:latin typeface="Times New Roman"/>
                <a:cs typeface="Times New Roman"/>
              </a:rPr>
              <a:t>Year</a:t>
            </a:r>
            <a:endParaRPr sz="493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822" y="86143"/>
            <a:ext cx="2434677" cy="736437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696265" marR="3481" indent="-687561">
              <a:lnSpc>
                <a:spcPts val="2741"/>
              </a:lnSpc>
              <a:spcBef>
                <a:spcPts val="343"/>
              </a:spcBef>
            </a:pPr>
            <a:r>
              <a:rPr sz="2467" spc="-55" dirty="0">
                <a:solidFill>
                  <a:srgbClr val="009973"/>
                </a:solidFill>
                <a:latin typeface="Times New Roman"/>
                <a:cs typeface="Times New Roman"/>
              </a:rPr>
              <a:t>Pedestrian</a:t>
            </a:r>
            <a:r>
              <a:rPr sz="2467" spc="-65" dirty="0">
                <a:solidFill>
                  <a:srgbClr val="009973"/>
                </a:solidFill>
                <a:latin typeface="Times New Roman"/>
                <a:cs typeface="Times New Roman"/>
              </a:rPr>
              <a:t> </a:t>
            </a:r>
            <a:r>
              <a:rPr sz="2467" spc="-55" dirty="0">
                <a:solidFill>
                  <a:srgbClr val="009973"/>
                </a:solidFill>
                <a:latin typeface="Times New Roman"/>
                <a:cs typeface="Times New Roman"/>
              </a:rPr>
              <a:t>accidents  </a:t>
            </a:r>
            <a:r>
              <a:rPr sz="2467" spc="-62" dirty="0">
                <a:solidFill>
                  <a:srgbClr val="009973"/>
                </a:solidFill>
                <a:latin typeface="Times New Roman"/>
                <a:cs typeface="Times New Roman"/>
              </a:rPr>
              <a:t>make</a:t>
            </a:r>
            <a:r>
              <a:rPr sz="2467" spc="-7" dirty="0">
                <a:solidFill>
                  <a:srgbClr val="009973"/>
                </a:solidFill>
                <a:latin typeface="Times New Roman"/>
                <a:cs typeface="Times New Roman"/>
              </a:rPr>
              <a:t> </a:t>
            </a:r>
            <a:r>
              <a:rPr sz="2467" spc="21" dirty="0">
                <a:solidFill>
                  <a:srgbClr val="009973"/>
                </a:solidFill>
                <a:latin typeface="Times New Roman"/>
                <a:cs typeface="Times New Roman"/>
              </a:rPr>
              <a:t>up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678" y="745833"/>
            <a:ext cx="1558280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spc="24" dirty="0">
                <a:solidFill>
                  <a:srgbClr val="009973"/>
                </a:solidFill>
                <a:latin typeface="Times New Roman"/>
                <a:cs typeface="Times New Roman"/>
              </a:rPr>
              <a:t>11%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695" y="1713612"/>
            <a:ext cx="2025199" cy="736437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8703" marR="3481" indent="234989">
              <a:lnSpc>
                <a:spcPts val="2741"/>
              </a:lnSpc>
              <a:spcBef>
                <a:spcPts val="343"/>
              </a:spcBef>
            </a:pPr>
            <a:r>
              <a:rPr sz="2467" spc="27" dirty="0">
                <a:solidFill>
                  <a:srgbClr val="009973"/>
                </a:solidFill>
                <a:latin typeface="Times New Roman"/>
                <a:cs typeface="Times New Roman"/>
              </a:rPr>
              <a:t>Of </a:t>
            </a:r>
            <a:r>
              <a:rPr sz="2467" spc="-86" dirty="0">
                <a:solidFill>
                  <a:srgbClr val="009973"/>
                </a:solidFill>
                <a:latin typeface="Times New Roman"/>
                <a:cs typeface="Times New Roman"/>
              </a:rPr>
              <a:t>all </a:t>
            </a:r>
            <a:r>
              <a:rPr sz="2467" spc="3" dirty="0">
                <a:solidFill>
                  <a:srgbClr val="009973"/>
                </a:solidFill>
                <a:latin typeface="Times New Roman"/>
                <a:cs typeface="Times New Roman"/>
              </a:rPr>
              <a:t>motor  </a:t>
            </a:r>
            <a:r>
              <a:rPr sz="2467" spc="-89" dirty="0">
                <a:solidFill>
                  <a:srgbClr val="009973"/>
                </a:solidFill>
                <a:latin typeface="Times New Roman"/>
                <a:cs typeface="Times New Roman"/>
              </a:rPr>
              <a:t>vehicle</a:t>
            </a:r>
            <a:r>
              <a:rPr sz="2467" spc="-62" dirty="0">
                <a:solidFill>
                  <a:srgbClr val="009973"/>
                </a:solidFill>
                <a:latin typeface="Times New Roman"/>
                <a:cs typeface="Times New Roman"/>
              </a:rPr>
              <a:t> </a:t>
            </a:r>
            <a:r>
              <a:rPr sz="2467" spc="-55" dirty="0">
                <a:solidFill>
                  <a:srgbClr val="009973"/>
                </a:solidFill>
                <a:latin typeface="Times New Roman"/>
                <a:cs typeface="Times New Roman"/>
              </a:rPr>
              <a:t>accidents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8380" y="931426"/>
            <a:ext cx="3178352" cy="1082686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8703" marR="3481" indent="226286">
              <a:lnSpc>
                <a:spcPts val="2741"/>
              </a:lnSpc>
              <a:spcBef>
                <a:spcPts val="343"/>
              </a:spcBef>
            </a:pPr>
            <a:r>
              <a:rPr sz="2467" spc="-65" dirty="0">
                <a:solidFill>
                  <a:srgbClr val="FF6600"/>
                </a:solidFill>
                <a:latin typeface="Times New Roman"/>
                <a:cs typeface="Times New Roman"/>
              </a:rPr>
              <a:t>Pedestrians </a:t>
            </a:r>
            <a:r>
              <a:rPr sz="2467" spc="-110" dirty="0">
                <a:solidFill>
                  <a:srgbClr val="FF6600"/>
                </a:solidFill>
                <a:latin typeface="Times New Roman"/>
                <a:cs typeface="Times New Roman"/>
              </a:rPr>
              <a:t>were </a:t>
            </a:r>
            <a:r>
              <a:rPr sz="2467" spc="-58" dirty="0">
                <a:solidFill>
                  <a:srgbClr val="FF6600"/>
                </a:solidFill>
                <a:latin typeface="Times New Roman"/>
                <a:cs typeface="Times New Roman"/>
              </a:rPr>
              <a:t>killed  </a:t>
            </a:r>
            <a:r>
              <a:rPr sz="2467" spc="3" dirty="0">
                <a:solidFill>
                  <a:srgbClr val="FF6600"/>
                </a:solidFill>
                <a:latin typeface="Times New Roman"/>
                <a:cs typeface="Times New Roman"/>
              </a:rPr>
              <a:t>in motor </a:t>
            </a:r>
            <a:r>
              <a:rPr sz="2467" spc="-89" dirty="0">
                <a:solidFill>
                  <a:srgbClr val="FF6600"/>
                </a:solidFill>
                <a:latin typeface="Times New Roman"/>
                <a:cs typeface="Times New Roman"/>
              </a:rPr>
              <a:t>vehicle </a:t>
            </a:r>
            <a:r>
              <a:rPr sz="2467" spc="-55" dirty="0">
                <a:solidFill>
                  <a:srgbClr val="FF6600"/>
                </a:solidFill>
                <a:latin typeface="Times New Roman"/>
                <a:cs typeface="Times New Roman"/>
              </a:rPr>
              <a:t>accidents  </a:t>
            </a:r>
            <a:r>
              <a:rPr sz="2467" spc="-82" dirty="0">
                <a:solidFill>
                  <a:srgbClr val="FF6600"/>
                </a:solidFill>
                <a:latin typeface="Times New Roman"/>
                <a:cs typeface="Times New Roman"/>
              </a:rPr>
              <a:t>Between </a:t>
            </a:r>
            <a:r>
              <a:rPr sz="2467" dirty="0">
                <a:solidFill>
                  <a:srgbClr val="FF6600"/>
                </a:solidFill>
                <a:latin typeface="Times New Roman"/>
                <a:cs typeface="Times New Roman"/>
              </a:rPr>
              <a:t>1975 </a:t>
            </a:r>
            <a:r>
              <a:rPr sz="2467" spc="-7" dirty="0">
                <a:solidFill>
                  <a:srgbClr val="FF6600"/>
                </a:solidFill>
                <a:latin typeface="Times New Roman"/>
                <a:cs typeface="Times New Roman"/>
              </a:rPr>
              <a:t>and</a:t>
            </a:r>
            <a:r>
              <a:rPr sz="2467" spc="55" dirty="0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sz="2467" dirty="0" smtClean="0">
                <a:solidFill>
                  <a:srgbClr val="FF6600"/>
                </a:solidFill>
                <a:latin typeface="Times New Roman"/>
                <a:cs typeface="Times New Roman"/>
              </a:rPr>
              <a:t>20</a:t>
            </a:r>
            <a:r>
              <a:rPr lang="en-US" sz="2467" dirty="0" smtClean="0">
                <a:solidFill>
                  <a:srgbClr val="FF6600"/>
                </a:solidFill>
                <a:latin typeface="Times New Roman"/>
                <a:cs typeface="Times New Roman"/>
              </a:rPr>
              <a:t>18</a:t>
            </a:r>
            <a:endParaRPr sz="2467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6754" y="3598257"/>
            <a:ext cx="1558280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spc="24" dirty="0">
                <a:solidFill>
                  <a:srgbClr val="800000"/>
                </a:solidFill>
                <a:latin typeface="Times New Roman"/>
                <a:cs typeface="Times New Roman"/>
              </a:rPr>
              <a:t>60%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372" y="4566035"/>
            <a:ext cx="3155289" cy="736437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8703" marR="3481" indent="87033">
              <a:lnSpc>
                <a:spcPts val="2741"/>
              </a:lnSpc>
              <a:spcBef>
                <a:spcPts val="343"/>
              </a:spcBef>
            </a:pPr>
            <a:r>
              <a:rPr sz="2467" spc="27" dirty="0">
                <a:solidFill>
                  <a:srgbClr val="800000"/>
                </a:solidFill>
                <a:latin typeface="Times New Roman"/>
                <a:cs typeface="Times New Roman"/>
              </a:rPr>
              <a:t>Of </a:t>
            </a:r>
            <a:r>
              <a:rPr sz="2467" spc="-55" dirty="0">
                <a:solidFill>
                  <a:srgbClr val="800000"/>
                </a:solidFill>
                <a:latin typeface="Times New Roman"/>
                <a:cs typeface="Times New Roman"/>
              </a:rPr>
              <a:t>accidents </a:t>
            </a:r>
            <a:r>
              <a:rPr sz="2467" spc="-45" dirty="0">
                <a:solidFill>
                  <a:srgbClr val="800000"/>
                </a:solidFill>
                <a:latin typeface="Times New Roman"/>
                <a:cs typeface="Times New Roman"/>
              </a:rPr>
              <a:t>occurred </a:t>
            </a:r>
            <a:r>
              <a:rPr sz="2467" spc="3" dirty="0">
                <a:solidFill>
                  <a:srgbClr val="800000"/>
                </a:solidFill>
                <a:latin typeface="Times New Roman"/>
                <a:cs typeface="Times New Roman"/>
              </a:rPr>
              <a:t>in  </a:t>
            </a:r>
            <a:r>
              <a:rPr sz="2467" spc="-89" dirty="0">
                <a:solidFill>
                  <a:srgbClr val="800000"/>
                </a:solidFill>
                <a:latin typeface="Times New Roman"/>
                <a:cs typeface="Times New Roman"/>
              </a:rPr>
              <a:t>Place </a:t>
            </a:r>
            <a:r>
              <a:rPr sz="2467" spc="-78" dirty="0">
                <a:solidFill>
                  <a:srgbClr val="800000"/>
                </a:solidFill>
                <a:latin typeface="Times New Roman"/>
                <a:cs typeface="Times New Roman"/>
              </a:rPr>
              <a:t>where </a:t>
            </a:r>
            <a:r>
              <a:rPr sz="2467" spc="10" dirty="0">
                <a:solidFill>
                  <a:srgbClr val="800000"/>
                </a:solidFill>
                <a:latin typeface="Times New Roman"/>
                <a:cs typeface="Times New Roman"/>
              </a:rPr>
              <a:t>no</a:t>
            </a:r>
            <a:r>
              <a:rPr sz="2467" spc="13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67" spc="-103" dirty="0">
                <a:solidFill>
                  <a:srgbClr val="800000"/>
                </a:solidFill>
                <a:latin typeface="Times New Roman"/>
                <a:cs typeface="Times New Roman"/>
              </a:rPr>
              <a:t>crosswalks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4861" y="3485117"/>
            <a:ext cx="1558280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spc="24" dirty="0">
                <a:solidFill>
                  <a:srgbClr val="660066"/>
                </a:solidFill>
                <a:latin typeface="Times New Roman"/>
                <a:cs typeface="Times New Roman"/>
              </a:rPr>
              <a:t>88%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5477" y="4452896"/>
            <a:ext cx="3162252" cy="736437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8703" marR="3481" indent="130550">
              <a:lnSpc>
                <a:spcPts val="2741"/>
              </a:lnSpc>
              <a:spcBef>
                <a:spcPts val="343"/>
              </a:spcBef>
            </a:pPr>
            <a:r>
              <a:rPr sz="2467" spc="-72" dirty="0">
                <a:solidFill>
                  <a:srgbClr val="660066"/>
                </a:solidFill>
                <a:latin typeface="Times New Roman"/>
                <a:cs typeface="Times New Roman"/>
              </a:rPr>
              <a:t>of </a:t>
            </a:r>
            <a:r>
              <a:rPr sz="2467" spc="-55" dirty="0">
                <a:solidFill>
                  <a:srgbClr val="660066"/>
                </a:solidFill>
                <a:latin typeface="Times New Roman"/>
                <a:cs typeface="Times New Roman"/>
              </a:rPr>
              <a:t>accidents </a:t>
            </a:r>
            <a:r>
              <a:rPr sz="2467" spc="-45" dirty="0">
                <a:solidFill>
                  <a:srgbClr val="660066"/>
                </a:solidFill>
                <a:latin typeface="Times New Roman"/>
                <a:cs typeface="Times New Roman"/>
              </a:rPr>
              <a:t>occurred </a:t>
            </a:r>
            <a:r>
              <a:rPr sz="2467" spc="3" dirty="0">
                <a:solidFill>
                  <a:srgbClr val="660066"/>
                </a:solidFill>
                <a:latin typeface="Times New Roman"/>
                <a:cs typeface="Times New Roman"/>
              </a:rPr>
              <a:t>in  </a:t>
            </a:r>
            <a:r>
              <a:rPr sz="2467" spc="-24" dirty="0">
                <a:solidFill>
                  <a:srgbClr val="660066"/>
                </a:solidFill>
                <a:latin typeface="Times New Roman"/>
                <a:cs typeface="Times New Roman"/>
              </a:rPr>
              <a:t>normal </a:t>
            </a:r>
            <a:r>
              <a:rPr sz="2467" spc="-58" dirty="0">
                <a:solidFill>
                  <a:srgbClr val="660066"/>
                </a:solidFill>
                <a:latin typeface="Times New Roman"/>
                <a:cs typeface="Times New Roman"/>
              </a:rPr>
              <a:t>weather</a:t>
            </a:r>
            <a:r>
              <a:rPr sz="2467" spc="10" dirty="0">
                <a:solidFill>
                  <a:srgbClr val="660066"/>
                </a:solidFill>
                <a:latin typeface="Times New Roman"/>
                <a:cs typeface="Times New Roman"/>
              </a:rPr>
              <a:t> </a:t>
            </a:r>
            <a:r>
              <a:rPr sz="2467" spc="-10" dirty="0">
                <a:solidFill>
                  <a:srgbClr val="660066"/>
                </a:solidFill>
                <a:latin typeface="Times New Roman"/>
                <a:cs typeface="Times New Roman"/>
              </a:rPr>
              <a:t>condition</a:t>
            </a:r>
            <a:endParaRPr sz="2467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2856" y="4668731"/>
            <a:ext cx="1558280" cy="1021245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6579" spc="24" dirty="0">
                <a:solidFill>
                  <a:srgbClr val="FF0000"/>
                </a:solidFill>
                <a:latin typeface="Times New Roman"/>
                <a:cs typeface="Times New Roman"/>
              </a:rPr>
              <a:t>64%</a:t>
            </a:r>
            <a:endParaRPr sz="657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9376" y="5636510"/>
            <a:ext cx="2572185" cy="736437"/>
          </a:xfrm>
          <a:prstGeom prst="rect">
            <a:avLst/>
          </a:prstGeom>
        </p:spPr>
        <p:txBody>
          <a:bodyPr vert="horz" wrap="square" lIns="0" tIns="43515" rIns="0" bIns="0" rtlCol="0">
            <a:spAutoFit/>
          </a:bodyPr>
          <a:lstStyle/>
          <a:p>
            <a:pPr marL="809408" marR="3481" indent="-800705">
              <a:lnSpc>
                <a:spcPts val="2741"/>
              </a:lnSpc>
              <a:spcBef>
                <a:spcPts val="343"/>
              </a:spcBef>
            </a:pPr>
            <a:r>
              <a:rPr sz="2467" spc="-72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67" spc="-55" dirty="0">
                <a:solidFill>
                  <a:srgbClr val="FF0000"/>
                </a:solidFill>
                <a:latin typeface="Times New Roman"/>
                <a:cs typeface="Times New Roman"/>
              </a:rPr>
              <a:t>accidents </a:t>
            </a:r>
            <a:r>
              <a:rPr sz="2467" spc="-45" dirty="0">
                <a:solidFill>
                  <a:srgbClr val="FF0000"/>
                </a:solidFill>
                <a:latin typeface="Times New Roman"/>
                <a:cs typeface="Times New Roman"/>
              </a:rPr>
              <a:t>occurred  </a:t>
            </a:r>
            <a:r>
              <a:rPr sz="2467" spc="-14" dirty="0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sz="2467" spc="-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67" spc="-3" dirty="0">
                <a:solidFill>
                  <a:srgbClr val="FF0000"/>
                </a:solidFill>
                <a:latin typeface="Times New Roman"/>
                <a:cs typeface="Times New Roman"/>
              </a:rPr>
              <a:t>night</a:t>
            </a:r>
            <a:endParaRPr sz="2467">
              <a:latin typeface="Times New Roman"/>
              <a:cs typeface="Times New Roman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649" y="2432501"/>
            <a:ext cx="1455584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r>
              <a:rPr sz="1645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474" y="1368814"/>
            <a:ext cx="1244158" cy="1146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grpSp>
        <p:nvGrpSpPr>
          <p:cNvPr id="4" name="object 4"/>
          <p:cNvGrpSpPr/>
          <p:nvPr/>
        </p:nvGrpSpPr>
        <p:grpSpPr>
          <a:xfrm>
            <a:off x="760066" y="3019957"/>
            <a:ext cx="1348972" cy="1079178"/>
            <a:chOff x="939800" y="4406900"/>
            <a:chExt cx="1968500" cy="1574800"/>
          </a:xfrm>
        </p:grpSpPr>
        <p:sp>
          <p:nvSpPr>
            <p:cNvPr id="5" name="object 5"/>
            <p:cNvSpPr/>
            <p:nvPr/>
          </p:nvSpPr>
          <p:spPr>
            <a:xfrm>
              <a:off x="939800" y="4406900"/>
              <a:ext cx="1968503" cy="157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6" name="object 6"/>
            <p:cNvSpPr/>
            <p:nvPr/>
          </p:nvSpPr>
          <p:spPr>
            <a:xfrm>
              <a:off x="1117600" y="4457700"/>
              <a:ext cx="1117600" cy="457200"/>
            </a:xfrm>
            <a:custGeom>
              <a:avLst/>
              <a:gdLst/>
              <a:ahLst/>
              <a:cxnLst/>
              <a:rect l="l" t="t" r="r" b="b"/>
              <a:pathLst>
                <a:path w="1117600" h="457200">
                  <a:moveTo>
                    <a:pt x="0" y="0"/>
                  </a:moveTo>
                  <a:lnTo>
                    <a:pt x="1117600" y="0"/>
                  </a:lnTo>
                  <a:lnTo>
                    <a:pt x="11176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2770" y="3942480"/>
            <a:ext cx="1438613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Defective</a:t>
            </a:r>
            <a:r>
              <a:rPr sz="1645" spc="-2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1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1301" y="5569949"/>
            <a:ext cx="1464287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1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sz="1645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450" y="4728130"/>
            <a:ext cx="1517258" cy="900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object 10"/>
          <p:cNvSpPr txBox="1"/>
          <p:nvPr/>
        </p:nvSpPr>
        <p:spPr>
          <a:xfrm>
            <a:off x="6197006" y="2497774"/>
            <a:ext cx="2031291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Operating</a:t>
            </a:r>
            <a:r>
              <a:rPr sz="1645" spc="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96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9509" y="1315835"/>
            <a:ext cx="889189" cy="1290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grpSp>
        <p:nvGrpSpPr>
          <p:cNvPr id="12" name="object 12"/>
          <p:cNvGrpSpPr/>
          <p:nvPr/>
        </p:nvGrpSpPr>
        <p:grpSpPr>
          <a:xfrm>
            <a:off x="6330015" y="3481218"/>
            <a:ext cx="1749312" cy="783274"/>
            <a:chOff x="9067800" y="5080000"/>
            <a:chExt cx="2552700" cy="1143000"/>
          </a:xfrm>
        </p:grpSpPr>
        <p:sp>
          <p:nvSpPr>
            <p:cNvPr id="13" name="object 13"/>
            <p:cNvSpPr/>
            <p:nvPr/>
          </p:nvSpPr>
          <p:spPr>
            <a:xfrm>
              <a:off x="9067800" y="5080000"/>
              <a:ext cx="255270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9167672" y="5235359"/>
              <a:ext cx="1820545" cy="400050"/>
            </a:xfrm>
            <a:custGeom>
              <a:avLst/>
              <a:gdLst/>
              <a:ahLst/>
              <a:cxnLst/>
              <a:rect l="l" t="t" r="r" b="b"/>
              <a:pathLst>
                <a:path w="1820545" h="400050">
                  <a:moveTo>
                    <a:pt x="0" y="0"/>
                  </a:moveTo>
                  <a:lnTo>
                    <a:pt x="1819922" y="0"/>
                  </a:lnTo>
                  <a:lnTo>
                    <a:pt x="1819922" y="399491"/>
                  </a:lnTo>
                  <a:lnTo>
                    <a:pt x="0" y="399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212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46279" y="4038213"/>
            <a:ext cx="1515200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</a:t>
            </a:r>
            <a:r>
              <a:rPr sz="1645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45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8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6884" y="5569949"/>
            <a:ext cx="2073936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</a:t>
            </a:r>
            <a:r>
              <a:rPr sz="1645" spc="-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7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Enforcement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54033" y="4745605"/>
            <a:ext cx="1509369" cy="905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grpSp>
        <p:nvGrpSpPr>
          <p:cNvPr id="18" name="object 18"/>
          <p:cNvGrpSpPr/>
          <p:nvPr/>
        </p:nvGrpSpPr>
        <p:grpSpPr>
          <a:xfrm>
            <a:off x="2143266" y="1740848"/>
            <a:ext cx="4146566" cy="3202286"/>
            <a:chOff x="2958247" y="2540349"/>
            <a:chExt cx="6050915" cy="4672965"/>
          </a:xfrm>
        </p:grpSpPr>
        <p:sp>
          <p:nvSpPr>
            <p:cNvPr id="19" name="object 19"/>
            <p:cNvSpPr/>
            <p:nvPr/>
          </p:nvSpPr>
          <p:spPr>
            <a:xfrm>
              <a:off x="2958247" y="2545448"/>
              <a:ext cx="2787752" cy="44179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89699" y="2540349"/>
              <a:ext cx="2419362" cy="46728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87246" y="1941996"/>
            <a:ext cx="1482564" cy="26193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645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sz="1645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45" spc="-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Roadway</a:t>
            </a:r>
            <a:endParaRPr sz="1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7566" y="647385"/>
            <a:ext cx="1797611" cy="13344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3" name="object 23"/>
          <p:cNvSpPr txBox="1"/>
          <p:nvPr/>
        </p:nvSpPr>
        <p:spPr>
          <a:xfrm>
            <a:off x="3162107" y="4299304"/>
            <a:ext cx="2228850" cy="1517466"/>
          </a:xfrm>
          <a:prstGeom prst="rect">
            <a:avLst/>
          </a:prstGeom>
        </p:spPr>
        <p:txBody>
          <a:bodyPr vert="horz" wrap="square" lIns="0" tIns="29590" rIns="0" bIns="0" rtlCol="0">
            <a:spAutoFit/>
          </a:bodyPr>
          <a:lstStyle/>
          <a:p>
            <a:pPr marL="8703" marR="3481" indent="-870" algn="ctr">
              <a:lnSpc>
                <a:spcPts val="2878"/>
              </a:lnSpc>
              <a:spcBef>
                <a:spcPts val="233"/>
              </a:spcBef>
            </a:pPr>
            <a:r>
              <a:rPr sz="2467" b="1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 </a:t>
            </a:r>
            <a:r>
              <a:rPr sz="2467" b="1" spc="-3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 </a:t>
            </a:r>
            <a:r>
              <a:rPr sz="2467" b="1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67" b="1" spc="-3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sz="2467" b="1" spc="-51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b="1" spc="-3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67" b="1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</a:t>
            </a:r>
            <a:r>
              <a:rPr sz="2467" b="1" spc="-3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67" b="1" spc="-31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b="1" spc="-3" dirty="0">
                <a:solidFill>
                  <a:srgbClr val="006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sz="24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2080" y="199217"/>
            <a:ext cx="3180963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35"/>
              </a:lnSpc>
            </a:pPr>
            <a:r>
              <a:rPr sz="5757" spc="-908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5757" spc="243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5757" spc="-53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5757" spc="-476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5757" spc="-120" dirty="0">
                <a:solidFill>
                  <a:srgbClr val="444444"/>
                </a:solidFill>
                <a:latin typeface="Arial"/>
                <a:cs typeface="Arial"/>
              </a:rPr>
              <a:t>enti</a:t>
            </a:r>
            <a:r>
              <a:rPr sz="5757" spc="-27" dirty="0">
                <a:solidFill>
                  <a:srgbClr val="444444"/>
                </a:solidFill>
                <a:latin typeface="Arial"/>
                <a:cs typeface="Arial"/>
              </a:rPr>
              <a:t>o</a:t>
            </a:r>
            <a:r>
              <a:rPr sz="5757" spc="-326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endParaRPr sz="575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33601" y="200170"/>
            <a:ext cx="3202721" cy="835492"/>
          </a:xfrm>
          <a:custGeom>
            <a:avLst/>
            <a:gdLst/>
            <a:ahLst/>
            <a:cxnLst/>
            <a:rect l="l" t="t" r="r" b="b"/>
            <a:pathLst>
              <a:path w="4673600" h="1219200">
                <a:moveTo>
                  <a:pt x="0" y="0"/>
                </a:moveTo>
                <a:lnTo>
                  <a:pt x="4673600" y="0"/>
                </a:lnTo>
                <a:lnTo>
                  <a:pt x="4673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76818" y="227239"/>
            <a:ext cx="8219591" cy="701285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</a:pPr>
            <a:r>
              <a:rPr sz="4500" spc="-302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Crash: </a:t>
            </a:r>
            <a:r>
              <a:rPr sz="4500" spc="-365" baseline="-1355" dirty="0">
                <a:solidFill>
                  <a:srgbClr val="E3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&amp;</a:t>
            </a:r>
            <a:r>
              <a:rPr sz="4500" spc="-38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spc="-365" baseline="-1355" dirty="0">
                <a:solidFill>
                  <a:srgbClr val="E3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</a:t>
            </a:r>
            <a:endParaRPr sz="4500" baseline="-13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6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41" y="-27245"/>
            <a:ext cx="8911919" cy="6683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464" y="116296"/>
            <a:ext cx="7736572" cy="1720371"/>
          </a:xfrm>
          <a:prstGeom prst="rect">
            <a:avLst/>
          </a:prstGeom>
        </p:spPr>
        <p:txBody>
          <a:bodyPr vert="horz" wrap="square" lIns="0" tIns="40033" rIns="0" bIns="0" rtlCol="0" anchor="ctr">
            <a:spAutoFit/>
          </a:bodyPr>
          <a:lstStyle/>
          <a:p>
            <a:pPr marL="682775" marR="677552" indent="308097" algn="ctr">
              <a:lnSpc>
                <a:spcPts val="3289"/>
              </a:lnSpc>
              <a:spcBef>
                <a:spcPts val="315"/>
              </a:spcBef>
              <a:tabLst>
                <a:tab pos="2412122" algn="l"/>
                <a:tab pos="3999606" algn="l"/>
                <a:tab pos="4786385" algn="l"/>
                <a:tab pos="4939128" algn="l"/>
                <a:tab pos="5971776" algn="l"/>
              </a:tabLst>
            </a:pP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Pedestrian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crashes typically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occur 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during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late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afternoon 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	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early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evening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hours</a:t>
            </a:r>
            <a:r>
              <a:rPr lang="en-US"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presumably</a:t>
            </a:r>
            <a:r>
              <a:rPr lang="en-US"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because 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reduced levels of</a:t>
            </a:r>
          </a:p>
          <a:p>
            <a:pPr marL="8703" algn="ctr">
              <a:lnSpc>
                <a:spcPts val="3207"/>
              </a:lnSpc>
              <a:tabLst>
                <a:tab pos="1188002" algn="l"/>
                <a:tab pos="1555717" algn="l"/>
                <a:tab pos="1813335" algn="l"/>
                <a:tab pos="2550940" algn="l"/>
                <a:tab pos="4310314" algn="l"/>
                <a:tab pos="5401709" algn="l"/>
              </a:tabLst>
            </a:pP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isibility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</a:t>
            </a:r>
            <a:r>
              <a:rPr lang="en-US"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many</a:t>
            </a:r>
            <a:r>
              <a:rPr lang="en-US"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2467" spc="-11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people</a:t>
            </a:r>
            <a:r>
              <a:rPr sz="2467" spc="-11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are on the road.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7467600" y="6684819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0813" y="114522"/>
            <a:ext cx="7086600" cy="1239894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 algn="ctr">
              <a:lnSpc>
                <a:spcPct val="100000"/>
              </a:lnSpc>
              <a:spcBef>
                <a:spcPts val="69"/>
              </a:spcBef>
            </a:pPr>
            <a:r>
              <a:rPr lang="en-US" sz="4000" spc="-168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Some observations on Indian </a:t>
            </a:r>
            <a:r>
              <a:rPr lang="en-US" sz="4000" spc="-168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Roads</a:t>
            </a:r>
            <a:br>
              <a:rPr lang="en-US" sz="4000" spc="-168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4000" spc="-168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 conditions</a:t>
            </a:r>
            <a:endParaRPr sz="4000" spc="-168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7080853" y="6553200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14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066800" y="1424604"/>
            <a:ext cx="7772400" cy="4105662"/>
            <a:chOff x="1930400" y="2298700"/>
            <a:chExt cx="9153525" cy="5991225"/>
          </a:xfrm>
        </p:grpSpPr>
        <p:sp>
          <p:nvSpPr>
            <p:cNvPr id="4" name="object 4"/>
            <p:cNvSpPr/>
            <p:nvPr/>
          </p:nvSpPr>
          <p:spPr>
            <a:xfrm>
              <a:off x="1930400" y="2298700"/>
              <a:ext cx="9144000" cy="594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5" name="object 5"/>
            <p:cNvSpPr/>
            <p:nvPr/>
          </p:nvSpPr>
          <p:spPr>
            <a:xfrm>
              <a:off x="3975095" y="5295900"/>
              <a:ext cx="7086600" cy="2971800"/>
            </a:xfrm>
            <a:custGeom>
              <a:avLst/>
              <a:gdLst/>
              <a:ahLst/>
              <a:cxnLst/>
              <a:rect l="l" t="t" r="r" b="b"/>
              <a:pathLst>
                <a:path w="7086600" h="2971800">
                  <a:moveTo>
                    <a:pt x="7086604" y="0"/>
                  </a:moveTo>
                  <a:lnTo>
                    <a:pt x="0" y="2971801"/>
                  </a:lnTo>
                </a:path>
              </a:pathLst>
            </a:custGeom>
            <a:ln w="44450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6" name="object 6"/>
            <p:cNvSpPr/>
            <p:nvPr/>
          </p:nvSpPr>
          <p:spPr>
            <a:xfrm>
              <a:off x="2019297" y="6210300"/>
              <a:ext cx="3545840" cy="0"/>
            </a:xfrm>
            <a:custGeom>
              <a:avLst/>
              <a:gdLst/>
              <a:ahLst/>
              <a:cxnLst/>
              <a:rect l="l" t="t" r="r" b="b"/>
              <a:pathLst>
                <a:path w="3545840">
                  <a:moveTo>
                    <a:pt x="3545842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7" name="object 7"/>
            <p:cNvSpPr/>
            <p:nvPr/>
          </p:nvSpPr>
          <p:spPr>
            <a:xfrm>
              <a:off x="1981200" y="61150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0"/>
                  </a:moveTo>
                  <a:lnTo>
                    <a:pt x="0" y="95250"/>
                  </a:lnTo>
                  <a:lnTo>
                    <a:pt x="190500" y="190500"/>
                  </a:lnTo>
                  <a:lnTo>
                    <a:pt x="114300" y="9525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8" name="object 8"/>
            <p:cNvSpPr/>
            <p:nvPr/>
          </p:nvSpPr>
          <p:spPr>
            <a:xfrm>
              <a:off x="5565140" y="6210300"/>
              <a:ext cx="2703195" cy="0"/>
            </a:xfrm>
            <a:custGeom>
              <a:avLst/>
              <a:gdLst/>
              <a:ahLst/>
              <a:cxnLst/>
              <a:rect l="l" t="t" r="r" b="b"/>
              <a:pathLst>
                <a:path w="2703195">
                  <a:moveTo>
                    <a:pt x="0" y="0"/>
                  </a:moveTo>
                  <a:lnTo>
                    <a:pt x="2702721" y="0"/>
                  </a:lnTo>
                </a:path>
              </a:pathLst>
            </a:custGeom>
            <a:ln w="38100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9" name="object 9"/>
            <p:cNvSpPr/>
            <p:nvPr/>
          </p:nvSpPr>
          <p:spPr>
            <a:xfrm>
              <a:off x="8115452" y="61150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0"/>
                  </a:moveTo>
                  <a:lnTo>
                    <a:pt x="76200" y="95250"/>
                  </a:lnTo>
                  <a:lnTo>
                    <a:pt x="0" y="190500"/>
                  </a:lnTo>
                  <a:lnTo>
                    <a:pt x="190500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42467" y="4069544"/>
            <a:ext cx="1345056" cy="17742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096" b="1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096" b="1" spc="-3" dirty="0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sz="1096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6" b="1" spc="-17" dirty="0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endParaRPr sz="109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104" y="5817986"/>
            <a:ext cx="8332731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 algn="ctr">
              <a:spcBef>
                <a:spcPts val="69"/>
              </a:spcBef>
            </a:pPr>
            <a:r>
              <a:rPr sz="2467" spc="-182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30-40% </a:t>
            </a:r>
            <a:r>
              <a:rPr sz="2467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67" spc="-1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</a:t>
            </a:r>
            <a:r>
              <a:rPr sz="2467" spc="-168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roads </a:t>
            </a:r>
            <a:r>
              <a:rPr sz="2467" spc="-17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67" spc="-14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occupied </a:t>
            </a:r>
            <a:r>
              <a:rPr sz="2467" spc="-58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467" spc="-15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parking </a:t>
            </a:r>
            <a:r>
              <a:rPr sz="2467" spc="-1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467" spc="-24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67" spc="-69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</a:t>
            </a:r>
            <a:r>
              <a:rPr sz="2467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67" spc="5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9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sz="2467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15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14400" y="990600"/>
            <a:ext cx="7467600" cy="4876800"/>
            <a:chOff x="1943100" y="198120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1943100" y="198120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5" name="object 5"/>
            <p:cNvSpPr/>
            <p:nvPr/>
          </p:nvSpPr>
          <p:spPr>
            <a:xfrm>
              <a:off x="5019704" y="4967432"/>
              <a:ext cx="5899150" cy="1905"/>
            </a:xfrm>
            <a:custGeom>
              <a:avLst/>
              <a:gdLst/>
              <a:ahLst/>
              <a:cxnLst/>
              <a:rect l="l" t="t" r="r" b="b"/>
              <a:pathLst>
                <a:path w="5899150" h="1904">
                  <a:moveTo>
                    <a:pt x="0" y="0"/>
                  </a:moveTo>
                  <a:lnTo>
                    <a:pt x="5899077" y="1681"/>
                  </a:lnTo>
                </a:path>
              </a:pathLst>
            </a:custGeom>
            <a:ln w="61783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6" name="object 6"/>
            <p:cNvSpPr/>
            <p:nvPr/>
          </p:nvSpPr>
          <p:spPr>
            <a:xfrm>
              <a:off x="4958346" y="4828730"/>
              <a:ext cx="6022340" cy="279400"/>
            </a:xfrm>
            <a:custGeom>
              <a:avLst/>
              <a:gdLst/>
              <a:ahLst/>
              <a:cxnLst/>
              <a:rect l="l" t="t" r="r" b="b"/>
              <a:pathLst>
                <a:path w="6022340" h="279400">
                  <a:moveTo>
                    <a:pt x="277545" y="26695"/>
                  </a:moveTo>
                  <a:lnTo>
                    <a:pt x="273596" y="15074"/>
                  </a:lnTo>
                  <a:lnTo>
                    <a:pt x="265430" y="5918"/>
                  </a:lnTo>
                  <a:lnTo>
                    <a:pt x="254762" y="774"/>
                  </a:lnTo>
                  <a:lnTo>
                    <a:pt x="242938" y="0"/>
                  </a:lnTo>
                  <a:lnTo>
                    <a:pt x="231317" y="3949"/>
                  </a:lnTo>
                  <a:lnTo>
                    <a:pt x="0" y="138684"/>
                  </a:lnTo>
                  <a:lnTo>
                    <a:pt x="231241" y="273558"/>
                  </a:lnTo>
                  <a:lnTo>
                    <a:pt x="242849" y="277533"/>
                  </a:lnTo>
                  <a:lnTo>
                    <a:pt x="254685" y="276758"/>
                  </a:lnTo>
                  <a:lnTo>
                    <a:pt x="276733" y="239026"/>
                  </a:lnTo>
                  <a:lnTo>
                    <a:pt x="122720" y="138722"/>
                  </a:lnTo>
                  <a:lnTo>
                    <a:pt x="262458" y="57327"/>
                  </a:lnTo>
                  <a:lnTo>
                    <a:pt x="271627" y="49174"/>
                  </a:lnTo>
                  <a:lnTo>
                    <a:pt x="276783" y="38506"/>
                  </a:lnTo>
                  <a:lnTo>
                    <a:pt x="277545" y="26695"/>
                  </a:lnTo>
                  <a:close/>
                </a:path>
                <a:path w="6022340" h="279400">
                  <a:moveTo>
                    <a:pt x="6021806" y="140398"/>
                  </a:moveTo>
                  <a:lnTo>
                    <a:pt x="5790565" y="5524"/>
                  </a:lnTo>
                  <a:lnTo>
                    <a:pt x="5778944" y="1562"/>
                  </a:lnTo>
                  <a:lnTo>
                    <a:pt x="5767108" y="2336"/>
                  </a:lnTo>
                  <a:lnTo>
                    <a:pt x="5756440" y="7480"/>
                  </a:lnTo>
                  <a:lnTo>
                    <a:pt x="5748274" y="16637"/>
                  </a:lnTo>
                  <a:lnTo>
                    <a:pt x="5744299" y="28257"/>
                  </a:lnTo>
                  <a:lnTo>
                    <a:pt x="5745061" y="40068"/>
                  </a:lnTo>
                  <a:lnTo>
                    <a:pt x="5750217" y="50736"/>
                  </a:lnTo>
                  <a:lnTo>
                    <a:pt x="5759386" y="58889"/>
                  </a:lnTo>
                  <a:lnTo>
                    <a:pt x="5899086" y="140373"/>
                  </a:lnTo>
                  <a:lnTo>
                    <a:pt x="5759348" y="221767"/>
                  </a:lnTo>
                  <a:lnTo>
                    <a:pt x="5750166" y="229920"/>
                  </a:lnTo>
                  <a:lnTo>
                    <a:pt x="5745010" y="240588"/>
                  </a:lnTo>
                  <a:lnTo>
                    <a:pt x="5744235" y="252399"/>
                  </a:lnTo>
                  <a:lnTo>
                    <a:pt x="5748210" y="264007"/>
                  </a:lnTo>
                  <a:lnTo>
                    <a:pt x="5756364" y="273177"/>
                  </a:lnTo>
                  <a:lnTo>
                    <a:pt x="5767032" y="278333"/>
                  </a:lnTo>
                  <a:lnTo>
                    <a:pt x="5778855" y="279107"/>
                  </a:lnTo>
                  <a:lnTo>
                    <a:pt x="5790489" y="275145"/>
                  </a:lnTo>
                  <a:lnTo>
                    <a:pt x="6021806" y="140398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91801" y="2932926"/>
            <a:ext cx="1584389" cy="45166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  <a:tabLst>
                <a:tab pos="771984" algn="l"/>
              </a:tabLst>
            </a:pPr>
            <a:r>
              <a:rPr sz="2878" spc="-13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878" spc="-16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78" spc="-13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78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78" spc="-89" dirty="0">
                <a:solidFill>
                  <a:srgbClr val="FFFFFF"/>
                </a:solidFill>
                <a:latin typeface="Arial"/>
                <a:cs typeface="Arial"/>
              </a:rPr>
              <a:t>wi</a:t>
            </a:r>
            <a:r>
              <a:rPr sz="2878" spc="-106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78" spc="6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78" spc="-192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878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11823" y="4194231"/>
            <a:ext cx="2435112" cy="1214945"/>
            <a:chOff x="6998289" y="6120471"/>
            <a:chExt cx="3553460" cy="1772920"/>
          </a:xfrm>
        </p:grpSpPr>
        <p:sp>
          <p:nvSpPr>
            <p:cNvPr id="9" name="object 9"/>
            <p:cNvSpPr/>
            <p:nvPr/>
          </p:nvSpPr>
          <p:spPr>
            <a:xfrm>
              <a:off x="7013180" y="7136396"/>
              <a:ext cx="1002030" cy="742315"/>
            </a:xfrm>
            <a:custGeom>
              <a:avLst/>
              <a:gdLst/>
              <a:ahLst/>
              <a:cxnLst/>
              <a:rect l="l" t="t" r="r" b="b"/>
              <a:pathLst>
                <a:path w="1002029" h="742315">
                  <a:moveTo>
                    <a:pt x="635673" y="0"/>
                  </a:moveTo>
                  <a:lnTo>
                    <a:pt x="700976" y="117805"/>
                  </a:lnTo>
                  <a:lnTo>
                    <a:pt x="0" y="506348"/>
                  </a:lnTo>
                  <a:lnTo>
                    <a:pt x="130581" y="741946"/>
                  </a:lnTo>
                  <a:lnTo>
                    <a:pt x="831557" y="353390"/>
                  </a:lnTo>
                  <a:lnTo>
                    <a:pt x="896848" y="471182"/>
                  </a:lnTo>
                  <a:lnTo>
                    <a:pt x="1001852" y="105003"/>
                  </a:lnTo>
                  <a:lnTo>
                    <a:pt x="635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3184" y="7136399"/>
              <a:ext cx="1002030" cy="742315"/>
            </a:xfrm>
            <a:custGeom>
              <a:avLst/>
              <a:gdLst/>
              <a:ahLst/>
              <a:cxnLst/>
              <a:rect l="l" t="t" r="r" b="b"/>
              <a:pathLst>
                <a:path w="1002029" h="742315">
                  <a:moveTo>
                    <a:pt x="0" y="506347"/>
                  </a:moveTo>
                  <a:lnTo>
                    <a:pt x="700970" y="117793"/>
                  </a:lnTo>
                  <a:lnTo>
                    <a:pt x="635675" y="0"/>
                  </a:lnTo>
                  <a:lnTo>
                    <a:pt x="1001855" y="104997"/>
                  </a:lnTo>
                  <a:lnTo>
                    <a:pt x="896851" y="471173"/>
                  </a:lnTo>
                  <a:lnTo>
                    <a:pt x="831558" y="353380"/>
                  </a:lnTo>
                  <a:lnTo>
                    <a:pt x="130588" y="741935"/>
                  </a:lnTo>
                  <a:lnTo>
                    <a:pt x="0" y="506347"/>
                  </a:lnTo>
                </a:path>
              </a:pathLst>
            </a:custGeom>
            <a:ln w="29790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9814546" y="6135370"/>
              <a:ext cx="722630" cy="1016635"/>
            </a:xfrm>
            <a:custGeom>
              <a:avLst/>
              <a:gdLst/>
              <a:ahLst/>
              <a:cxnLst/>
              <a:rect l="l" t="t" r="r" b="b"/>
              <a:pathLst>
                <a:path w="722629" h="1016634">
                  <a:moveTo>
                    <a:pt x="118973" y="0"/>
                  </a:moveTo>
                  <a:lnTo>
                    <a:pt x="0" y="361873"/>
                  </a:lnTo>
                  <a:lnTo>
                    <a:pt x="120218" y="301142"/>
                  </a:lnTo>
                  <a:lnTo>
                    <a:pt x="481584" y="1016507"/>
                  </a:lnTo>
                  <a:lnTo>
                    <a:pt x="722007" y="895057"/>
                  </a:lnTo>
                  <a:lnTo>
                    <a:pt x="360641" y="179692"/>
                  </a:lnTo>
                  <a:lnTo>
                    <a:pt x="480847" y="118973"/>
                  </a:lnTo>
                  <a:lnTo>
                    <a:pt x="1189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9814548" y="6135367"/>
              <a:ext cx="722630" cy="1016635"/>
            </a:xfrm>
            <a:custGeom>
              <a:avLst/>
              <a:gdLst/>
              <a:ahLst/>
              <a:cxnLst/>
              <a:rect l="l" t="t" r="r" b="b"/>
              <a:pathLst>
                <a:path w="722629" h="1016634">
                  <a:moveTo>
                    <a:pt x="481576" y="1016517"/>
                  </a:moveTo>
                  <a:lnTo>
                    <a:pt x="120212" y="301150"/>
                  </a:lnTo>
                  <a:lnTo>
                    <a:pt x="0" y="361875"/>
                  </a:lnTo>
                  <a:lnTo>
                    <a:pt x="118976" y="0"/>
                  </a:lnTo>
                  <a:lnTo>
                    <a:pt x="480850" y="118976"/>
                  </a:lnTo>
                  <a:lnTo>
                    <a:pt x="360639" y="179700"/>
                  </a:lnTo>
                  <a:lnTo>
                    <a:pt x="722002" y="895067"/>
                  </a:lnTo>
                  <a:lnTo>
                    <a:pt x="481576" y="1016517"/>
                  </a:lnTo>
                </a:path>
              </a:pathLst>
            </a:custGeom>
            <a:ln w="29790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7160" y="4821487"/>
            <a:ext cx="5158730" cy="162506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43517">
              <a:lnSpc>
                <a:spcPts val="3303"/>
              </a:lnSpc>
              <a:spcBef>
                <a:spcPts val="69"/>
              </a:spcBef>
              <a:tabLst>
                <a:tab pos="1449101" algn="l"/>
                <a:tab pos="2825529" algn="l"/>
              </a:tabLst>
            </a:pPr>
            <a:r>
              <a:rPr sz="2878" u="heavy" spc="-1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Walkway	</a:t>
            </a:r>
            <a:r>
              <a:rPr sz="2878" u="heavy" spc="-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sz="2878" spc="21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317" spc="323" baseline="-3306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sz="4317" spc="-1192" baseline="-33068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r>
              <a:rPr lang="en-US" sz="4317" spc="-1192" baseline="-33068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sz="4317" baseline="-33068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281">
              <a:lnSpc>
                <a:spcPts val="3303"/>
              </a:lnSpc>
              <a:tabLst>
                <a:tab pos="1171901" algn="l"/>
              </a:tabLst>
            </a:pPr>
            <a:r>
              <a:rPr sz="2878" spc="-247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	</a:t>
            </a:r>
            <a:r>
              <a:rPr sz="2878" spc="-82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endParaRPr sz="2878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8"/>
              </a:spcBef>
            </a:pPr>
            <a:endParaRPr sz="25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058">
              <a:tabLst>
                <a:tab pos="2599679" algn="l"/>
              </a:tabLst>
            </a:pPr>
            <a:r>
              <a:rPr sz="2467" spc="-106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</a:t>
            </a:r>
            <a:r>
              <a:rPr sz="246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15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lighting,	</a:t>
            </a:r>
            <a:r>
              <a:rPr sz="2467" spc="-14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 </a:t>
            </a:r>
            <a:r>
              <a:rPr sz="2467" spc="-134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  <a:r>
              <a:rPr sz="2467" spc="-17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67" spc="3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219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endParaRPr sz="2467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0" y="252635"/>
            <a:ext cx="343408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spc="-1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conditions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5692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16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62000" y="990601"/>
            <a:ext cx="6943097" cy="4953580"/>
            <a:chOff x="1930400" y="181610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1930400" y="181610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5" name="object 5"/>
            <p:cNvSpPr/>
            <p:nvPr/>
          </p:nvSpPr>
          <p:spPr>
            <a:xfrm>
              <a:off x="6104778" y="5293938"/>
              <a:ext cx="4905375" cy="2226945"/>
            </a:xfrm>
            <a:custGeom>
              <a:avLst/>
              <a:gdLst/>
              <a:ahLst/>
              <a:cxnLst/>
              <a:rect l="l" t="t" r="r" b="b"/>
              <a:pathLst>
                <a:path w="4905375" h="2226945">
                  <a:moveTo>
                    <a:pt x="0" y="2226422"/>
                  </a:moveTo>
                  <a:lnTo>
                    <a:pt x="4905282" y="0"/>
                  </a:lnTo>
                </a:path>
              </a:pathLst>
            </a:custGeom>
            <a:ln w="57150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6" name="object 6"/>
            <p:cNvSpPr/>
            <p:nvPr/>
          </p:nvSpPr>
          <p:spPr>
            <a:xfrm>
              <a:off x="6053137" y="5245303"/>
              <a:ext cx="5008880" cy="2324100"/>
            </a:xfrm>
            <a:custGeom>
              <a:avLst/>
              <a:gdLst/>
              <a:ahLst/>
              <a:cxnLst/>
              <a:rect l="l" t="t" r="r" b="b"/>
              <a:pathLst>
                <a:path w="5008880" h="2324100">
                  <a:moveTo>
                    <a:pt x="277520" y="2298179"/>
                  </a:moveTo>
                  <a:lnTo>
                    <a:pt x="252006" y="2266835"/>
                  </a:lnTo>
                  <a:lnTo>
                    <a:pt x="103276" y="2251621"/>
                  </a:lnTo>
                  <a:lnTo>
                    <a:pt x="189738" y="2129650"/>
                  </a:lnTo>
                  <a:lnTo>
                    <a:pt x="182956" y="2089810"/>
                  </a:lnTo>
                  <a:lnTo>
                    <a:pt x="161620" y="2084959"/>
                  </a:lnTo>
                  <a:lnTo>
                    <a:pt x="151371" y="2088832"/>
                  </a:lnTo>
                  <a:lnTo>
                    <a:pt x="143116" y="2096604"/>
                  </a:lnTo>
                  <a:lnTo>
                    <a:pt x="0" y="2298496"/>
                  </a:lnTo>
                  <a:lnTo>
                    <a:pt x="246189" y="2323693"/>
                  </a:lnTo>
                  <a:lnTo>
                    <a:pt x="257479" y="2322601"/>
                  </a:lnTo>
                  <a:lnTo>
                    <a:pt x="267131" y="2317432"/>
                  </a:lnTo>
                  <a:lnTo>
                    <a:pt x="274154" y="2309025"/>
                  </a:lnTo>
                  <a:lnTo>
                    <a:pt x="277520" y="2298179"/>
                  </a:lnTo>
                  <a:close/>
                </a:path>
                <a:path w="5008880" h="2324100">
                  <a:moveTo>
                    <a:pt x="5008562" y="25196"/>
                  </a:moveTo>
                  <a:lnTo>
                    <a:pt x="4762373" y="0"/>
                  </a:lnTo>
                  <a:lnTo>
                    <a:pt x="4751070" y="1104"/>
                  </a:lnTo>
                  <a:lnTo>
                    <a:pt x="4741418" y="6273"/>
                  </a:lnTo>
                  <a:lnTo>
                    <a:pt x="4734395" y="14681"/>
                  </a:lnTo>
                  <a:lnTo>
                    <a:pt x="4731042" y="25514"/>
                  </a:lnTo>
                  <a:lnTo>
                    <a:pt x="4732134" y="36817"/>
                  </a:lnTo>
                  <a:lnTo>
                    <a:pt x="4737303" y="46469"/>
                  </a:lnTo>
                  <a:lnTo>
                    <a:pt x="4745710" y="53492"/>
                  </a:lnTo>
                  <a:lnTo>
                    <a:pt x="4756556" y="56857"/>
                  </a:lnTo>
                  <a:lnTo>
                    <a:pt x="4905286" y="72072"/>
                  </a:lnTo>
                  <a:lnTo>
                    <a:pt x="4818824" y="194043"/>
                  </a:lnTo>
                  <a:lnTo>
                    <a:pt x="4814214" y="204419"/>
                  </a:lnTo>
                  <a:lnTo>
                    <a:pt x="4813960" y="215379"/>
                  </a:lnTo>
                  <a:lnTo>
                    <a:pt x="4817834" y="225628"/>
                  </a:lnTo>
                  <a:lnTo>
                    <a:pt x="4825619" y="233883"/>
                  </a:lnTo>
                  <a:lnTo>
                    <a:pt x="4835982" y="238480"/>
                  </a:lnTo>
                  <a:lnTo>
                    <a:pt x="4846929" y="238734"/>
                  </a:lnTo>
                  <a:lnTo>
                    <a:pt x="4857178" y="234873"/>
                  </a:lnTo>
                  <a:lnTo>
                    <a:pt x="4865446" y="227088"/>
                  </a:lnTo>
                  <a:lnTo>
                    <a:pt x="5008562" y="25196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7" name="object 7"/>
            <p:cNvSpPr/>
            <p:nvPr/>
          </p:nvSpPr>
          <p:spPr>
            <a:xfrm>
              <a:off x="8307057" y="3215411"/>
              <a:ext cx="974090" cy="1402715"/>
            </a:xfrm>
            <a:custGeom>
              <a:avLst/>
              <a:gdLst/>
              <a:ahLst/>
              <a:cxnLst/>
              <a:rect l="l" t="t" r="r" b="b"/>
              <a:pathLst>
                <a:path w="974090" h="1402714">
                  <a:moveTo>
                    <a:pt x="641476" y="0"/>
                  </a:moveTo>
                  <a:lnTo>
                    <a:pt x="166001" y="989533"/>
                  </a:lnTo>
                  <a:lnTo>
                    <a:pt x="0" y="909497"/>
                  </a:lnTo>
                  <a:lnTo>
                    <a:pt x="172186" y="1402156"/>
                  </a:lnTo>
                  <a:lnTo>
                    <a:pt x="663981" y="1229664"/>
                  </a:lnTo>
                  <a:lnTo>
                    <a:pt x="497992" y="1149616"/>
                  </a:lnTo>
                  <a:lnTo>
                    <a:pt x="973467" y="160070"/>
                  </a:lnTo>
                  <a:lnTo>
                    <a:pt x="64147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8" name="object 8"/>
            <p:cNvSpPr/>
            <p:nvPr/>
          </p:nvSpPr>
          <p:spPr>
            <a:xfrm>
              <a:off x="8307060" y="3215407"/>
              <a:ext cx="974090" cy="1402715"/>
            </a:xfrm>
            <a:custGeom>
              <a:avLst/>
              <a:gdLst/>
              <a:ahLst/>
              <a:cxnLst/>
              <a:rect l="l" t="t" r="r" b="b"/>
              <a:pathLst>
                <a:path w="974090" h="1402714">
                  <a:moveTo>
                    <a:pt x="973469" y="160081"/>
                  </a:moveTo>
                  <a:lnTo>
                    <a:pt x="497988" y="1149620"/>
                  </a:lnTo>
                  <a:lnTo>
                    <a:pt x="663985" y="1229661"/>
                  </a:lnTo>
                  <a:lnTo>
                    <a:pt x="172185" y="1402157"/>
                  </a:lnTo>
                  <a:lnTo>
                    <a:pt x="0" y="909498"/>
                  </a:lnTo>
                  <a:lnTo>
                    <a:pt x="165995" y="989538"/>
                  </a:lnTo>
                  <a:lnTo>
                    <a:pt x="641475" y="0"/>
                  </a:lnTo>
                  <a:lnTo>
                    <a:pt x="973469" y="160081"/>
                  </a:lnTo>
                  <a:close/>
                </a:path>
              </a:pathLst>
            </a:custGeom>
            <a:ln w="40793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9" name="object 9"/>
            <p:cNvSpPr/>
            <p:nvPr/>
          </p:nvSpPr>
          <p:spPr>
            <a:xfrm>
              <a:off x="5068557" y="2859811"/>
              <a:ext cx="974090" cy="1402715"/>
            </a:xfrm>
            <a:custGeom>
              <a:avLst/>
              <a:gdLst/>
              <a:ahLst/>
              <a:cxnLst/>
              <a:rect l="l" t="t" r="r" b="b"/>
              <a:pathLst>
                <a:path w="974089" h="1402714">
                  <a:moveTo>
                    <a:pt x="641476" y="0"/>
                  </a:moveTo>
                  <a:lnTo>
                    <a:pt x="166001" y="989533"/>
                  </a:lnTo>
                  <a:lnTo>
                    <a:pt x="0" y="909497"/>
                  </a:lnTo>
                  <a:lnTo>
                    <a:pt x="172186" y="1402156"/>
                  </a:lnTo>
                  <a:lnTo>
                    <a:pt x="663981" y="1229664"/>
                  </a:lnTo>
                  <a:lnTo>
                    <a:pt x="497992" y="1149616"/>
                  </a:lnTo>
                  <a:lnTo>
                    <a:pt x="973467" y="160070"/>
                  </a:lnTo>
                  <a:lnTo>
                    <a:pt x="64147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8560" y="2859807"/>
              <a:ext cx="974090" cy="1402715"/>
            </a:xfrm>
            <a:custGeom>
              <a:avLst/>
              <a:gdLst/>
              <a:ahLst/>
              <a:cxnLst/>
              <a:rect l="l" t="t" r="r" b="b"/>
              <a:pathLst>
                <a:path w="974089" h="1402714">
                  <a:moveTo>
                    <a:pt x="973469" y="160081"/>
                  </a:moveTo>
                  <a:lnTo>
                    <a:pt x="497988" y="1149620"/>
                  </a:lnTo>
                  <a:lnTo>
                    <a:pt x="663985" y="1229661"/>
                  </a:lnTo>
                  <a:lnTo>
                    <a:pt x="172185" y="1402157"/>
                  </a:lnTo>
                  <a:lnTo>
                    <a:pt x="0" y="909498"/>
                  </a:lnTo>
                  <a:lnTo>
                    <a:pt x="165995" y="989538"/>
                  </a:lnTo>
                  <a:lnTo>
                    <a:pt x="641475" y="0"/>
                  </a:lnTo>
                  <a:lnTo>
                    <a:pt x="973469" y="160081"/>
                  </a:lnTo>
                  <a:close/>
                </a:path>
              </a:pathLst>
            </a:custGeom>
            <a:ln w="40793">
              <a:solidFill>
                <a:srgbClr val="CE1C00"/>
              </a:solidFill>
            </a:ln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8431" y="6035562"/>
            <a:ext cx="8116896" cy="388444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 algn="ctr">
              <a:spcBef>
                <a:spcPts val="69"/>
              </a:spcBef>
            </a:pPr>
            <a:r>
              <a:rPr sz="2467" spc="-11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In-appropriate </a:t>
            </a:r>
            <a:r>
              <a:rPr sz="2467" spc="-209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sz="2467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67" spc="-1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</a:t>
            </a:r>
            <a:r>
              <a:rPr sz="2467" spc="-19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</a:t>
            </a:r>
            <a:r>
              <a:rPr sz="2467" spc="-15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sections- </a:t>
            </a:r>
            <a:r>
              <a:rPr sz="2467" spc="-19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sz="2467" spc="-5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67" spc="-37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11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nobody</a:t>
            </a:r>
            <a:endParaRPr sz="2467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0" y="252635"/>
            <a:ext cx="343408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spc="-1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conditions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65036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04058" y="922369"/>
            <a:ext cx="7349342" cy="5173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 txBox="1"/>
          <p:nvPr/>
        </p:nvSpPr>
        <p:spPr>
          <a:xfrm>
            <a:off x="555327" y="6259696"/>
            <a:ext cx="7972425" cy="372386"/>
          </a:xfrm>
          <a:prstGeom prst="rect">
            <a:avLst/>
          </a:prstGeom>
        </p:spPr>
        <p:txBody>
          <a:bodyPr vert="horz" wrap="square" lIns="0" tIns="36553" rIns="0" bIns="0" rtlCol="0">
            <a:spAutoFit/>
          </a:bodyPr>
          <a:lstStyle/>
          <a:p>
            <a:pPr marL="3161913" marR="3481" indent="-3153644" algn="ctr">
              <a:lnSpc>
                <a:spcPts val="2810"/>
              </a:lnSpc>
              <a:spcBef>
                <a:spcPts val="288"/>
              </a:spcBef>
            </a:pPr>
            <a:r>
              <a:rPr sz="2200" spc="4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sz="2200" spc="-2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</a:t>
            </a:r>
            <a:r>
              <a:rPr sz="2200" spc="-1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200" spc="-12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junctions- </a:t>
            </a:r>
            <a:r>
              <a:rPr sz="2200" spc="-14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</a:t>
            </a:r>
            <a:r>
              <a:rPr sz="2200" spc="-127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00" spc="-82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</a:t>
            </a:r>
            <a:r>
              <a:rPr sz="2200" spc="-1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bottlenecks </a:t>
            </a:r>
            <a:r>
              <a:rPr sz="2200" spc="-202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200" spc="-19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 </a:t>
            </a:r>
            <a:r>
              <a:rPr sz="2200" spc="-154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compromises</a:t>
            </a:r>
            <a:endParaRPr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7829" y="1408805"/>
            <a:ext cx="4185295" cy="4185295"/>
          </a:xfrm>
          <a:custGeom>
            <a:avLst/>
            <a:gdLst/>
            <a:ahLst/>
            <a:cxnLst/>
            <a:rect l="l" t="t" r="r" b="b"/>
            <a:pathLst>
              <a:path w="6107430" h="6107430">
                <a:moveTo>
                  <a:pt x="0" y="3053561"/>
                </a:moveTo>
                <a:lnTo>
                  <a:pt x="378" y="3005003"/>
                </a:lnTo>
                <a:lnTo>
                  <a:pt x="1509" y="2956628"/>
                </a:lnTo>
                <a:lnTo>
                  <a:pt x="3387" y="2908442"/>
                </a:lnTo>
                <a:lnTo>
                  <a:pt x="6007" y="2860449"/>
                </a:lnTo>
                <a:lnTo>
                  <a:pt x="9363" y="2812655"/>
                </a:lnTo>
                <a:lnTo>
                  <a:pt x="13449" y="2765067"/>
                </a:lnTo>
                <a:lnTo>
                  <a:pt x="18261" y="2717689"/>
                </a:lnTo>
                <a:lnTo>
                  <a:pt x="23791" y="2670528"/>
                </a:lnTo>
                <a:lnTo>
                  <a:pt x="30035" y="2623588"/>
                </a:lnTo>
                <a:lnTo>
                  <a:pt x="36987" y="2576876"/>
                </a:lnTo>
                <a:lnTo>
                  <a:pt x="44642" y="2530397"/>
                </a:lnTo>
                <a:lnTo>
                  <a:pt x="52994" y="2484157"/>
                </a:lnTo>
                <a:lnTo>
                  <a:pt x="62037" y="2438160"/>
                </a:lnTo>
                <a:lnTo>
                  <a:pt x="71766" y="2392414"/>
                </a:lnTo>
                <a:lnTo>
                  <a:pt x="82174" y="2346923"/>
                </a:lnTo>
                <a:lnTo>
                  <a:pt x="93258" y="2301693"/>
                </a:lnTo>
                <a:lnTo>
                  <a:pt x="105010" y="2256729"/>
                </a:lnTo>
                <a:lnTo>
                  <a:pt x="117426" y="2212038"/>
                </a:lnTo>
                <a:lnTo>
                  <a:pt x="130499" y="2167624"/>
                </a:lnTo>
                <a:lnTo>
                  <a:pt x="144225" y="2123494"/>
                </a:lnTo>
                <a:lnTo>
                  <a:pt x="158598" y="2079653"/>
                </a:lnTo>
                <a:lnTo>
                  <a:pt x="173611" y="2036106"/>
                </a:lnTo>
                <a:lnTo>
                  <a:pt x="189260" y="1992859"/>
                </a:lnTo>
                <a:lnTo>
                  <a:pt x="205538" y="1949918"/>
                </a:lnTo>
                <a:lnTo>
                  <a:pt x="222441" y="1907288"/>
                </a:lnTo>
                <a:lnTo>
                  <a:pt x="239963" y="1864975"/>
                </a:lnTo>
                <a:lnTo>
                  <a:pt x="258097" y="1822984"/>
                </a:lnTo>
                <a:lnTo>
                  <a:pt x="276839" y="1781322"/>
                </a:lnTo>
                <a:lnTo>
                  <a:pt x="296183" y="1739993"/>
                </a:lnTo>
                <a:lnTo>
                  <a:pt x="316124" y="1699003"/>
                </a:lnTo>
                <a:lnTo>
                  <a:pt x="336655" y="1658359"/>
                </a:lnTo>
                <a:lnTo>
                  <a:pt x="357771" y="1618064"/>
                </a:lnTo>
                <a:lnTo>
                  <a:pt x="379467" y="1578126"/>
                </a:lnTo>
                <a:lnTo>
                  <a:pt x="401736" y="1538549"/>
                </a:lnTo>
                <a:lnTo>
                  <a:pt x="424574" y="1499339"/>
                </a:lnTo>
                <a:lnTo>
                  <a:pt x="447975" y="1460502"/>
                </a:lnTo>
                <a:lnTo>
                  <a:pt x="471933" y="1422043"/>
                </a:lnTo>
                <a:lnTo>
                  <a:pt x="496443" y="1383969"/>
                </a:lnTo>
                <a:lnTo>
                  <a:pt x="521498" y="1346283"/>
                </a:lnTo>
                <a:lnTo>
                  <a:pt x="547094" y="1308993"/>
                </a:lnTo>
                <a:lnTo>
                  <a:pt x="573225" y="1272104"/>
                </a:lnTo>
                <a:lnTo>
                  <a:pt x="599885" y="1235621"/>
                </a:lnTo>
                <a:lnTo>
                  <a:pt x="627069" y="1199550"/>
                </a:lnTo>
                <a:lnTo>
                  <a:pt x="654771" y="1163896"/>
                </a:lnTo>
                <a:lnTo>
                  <a:pt x="682985" y="1128665"/>
                </a:lnTo>
                <a:lnTo>
                  <a:pt x="711706" y="1093863"/>
                </a:lnTo>
                <a:lnTo>
                  <a:pt x="740929" y="1059495"/>
                </a:lnTo>
                <a:lnTo>
                  <a:pt x="770647" y="1025567"/>
                </a:lnTo>
                <a:lnTo>
                  <a:pt x="800855" y="992085"/>
                </a:lnTo>
                <a:lnTo>
                  <a:pt x="831548" y="959053"/>
                </a:lnTo>
                <a:lnTo>
                  <a:pt x="862720" y="926478"/>
                </a:lnTo>
                <a:lnTo>
                  <a:pt x="894365" y="894365"/>
                </a:lnTo>
                <a:lnTo>
                  <a:pt x="926478" y="862720"/>
                </a:lnTo>
                <a:lnTo>
                  <a:pt x="959053" y="831548"/>
                </a:lnTo>
                <a:lnTo>
                  <a:pt x="992084" y="800855"/>
                </a:lnTo>
                <a:lnTo>
                  <a:pt x="1025567" y="770647"/>
                </a:lnTo>
                <a:lnTo>
                  <a:pt x="1059495" y="740929"/>
                </a:lnTo>
                <a:lnTo>
                  <a:pt x="1093863" y="711706"/>
                </a:lnTo>
                <a:lnTo>
                  <a:pt x="1128665" y="682985"/>
                </a:lnTo>
                <a:lnTo>
                  <a:pt x="1163896" y="654771"/>
                </a:lnTo>
                <a:lnTo>
                  <a:pt x="1199550" y="627069"/>
                </a:lnTo>
                <a:lnTo>
                  <a:pt x="1235621" y="599885"/>
                </a:lnTo>
                <a:lnTo>
                  <a:pt x="1272104" y="573225"/>
                </a:lnTo>
                <a:lnTo>
                  <a:pt x="1308993" y="547094"/>
                </a:lnTo>
                <a:lnTo>
                  <a:pt x="1346283" y="521498"/>
                </a:lnTo>
                <a:lnTo>
                  <a:pt x="1383969" y="496443"/>
                </a:lnTo>
                <a:lnTo>
                  <a:pt x="1422043" y="471933"/>
                </a:lnTo>
                <a:lnTo>
                  <a:pt x="1460502" y="447975"/>
                </a:lnTo>
                <a:lnTo>
                  <a:pt x="1499339" y="424574"/>
                </a:lnTo>
                <a:lnTo>
                  <a:pt x="1538549" y="401736"/>
                </a:lnTo>
                <a:lnTo>
                  <a:pt x="1578126" y="379467"/>
                </a:lnTo>
                <a:lnTo>
                  <a:pt x="1618064" y="357771"/>
                </a:lnTo>
                <a:lnTo>
                  <a:pt x="1658358" y="336655"/>
                </a:lnTo>
                <a:lnTo>
                  <a:pt x="1699003" y="316124"/>
                </a:lnTo>
                <a:lnTo>
                  <a:pt x="1739993" y="296184"/>
                </a:lnTo>
                <a:lnTo>
                  <a:pt x="1781322" y="276840"/>
                </a:lnTo>
                <a:lnTo>
                  <a:pt x="1822984" y="258097"/>
                </a:lnTo>
                <a:lnTo>
                  <a:pt x="1864975" y="239963"/>
                </a:lnTo>
                <a:lnTo>
                  <a:pt x="1907288" y="222441"/>
                </a:lnTo>
                <a:lnTo>
                  <a:pt x="1949918" y="205538"/>
                </a:lnTo>
                <a:lnTo>
                  <a:pt x="1992859" y="189260"/>
                </a:lnTo>
                <a:lnTo>
                  <a:pt x="2036106" y="173611"/>
                </a:lnTo>
                <a:lnTo>
                  <a:pt x="2079652" y="158598"/>
                </a:lnTo>
                <a:lnTo>
                  <a:pt x="2123494" y="144225"/>
                </a:lnTo>
                <a:lnTo>
                  <a:pt x="2167624" y="130499"/>
                </a:lnTo>
                <a:lnTo>
                  <a:pt x="2212038" y="117426"/>
                </a:lnTo>
                <a:lnTo>
                  <a:pt x="2256729" y="105010"/>
                </a:lnTo>
                <a:lnTo>
                  <a:pt x="2301693" y="93258"/>
                </a:lnTo>
                <a:lnTo>
                  <a:pt x="2346923" y="82174"/>
                </a:lnTo>
                <a:lnTo>
                  <a:pt x="2392414" y="71766"/>
                </a:lnTo>
                <a:lnTo>
                  <a:pt x="2438160" y="62037"/>
                </a:lnTo>
                <a:lnTo>
                  <a:pt x="2484157" y="52994"/>
                </a:lnTo>
                <a:lnTo>
                  <a:pt x="2530397" y="44642"/>
                </a:lnTo>
                <a:lnTo>
                  <a:pt x="2576876" y="36987"/>
                </a:lnTo>
                <a:lnTo>
                  <a:pt x="2623588" y="30035"/>
                </a:lnTo>
                <a:lnTo>
                  <a:pt x="2670528" y="23791"/>
                </a:lnTo>
                <a:lnTo>
                  <a:pt x="2717689" y="18261"/>
                </a:lnTo>
                <a:lnTo>
                  <a:pt x="2765067" y="13449"/>
                </a:lnTo>
                <a:lnTo>
                  <a:pt x="2812655" y="9363"/>
                </a:lnTo>
                <a:lnTo>
                  <a:pt x="2860448" y="6007"/>
                </a:lnTo>
                <a:lnTo>
                  <a:pt x="2908441" y="3387"/>
                </a:lnTo>
                <a:lnTo>
                  <a:pt x="2956628" y="1509"/>
                </a:lnTo>
                <a:lnTo>
                  <a:pt x="3005003" y="378"/>
                </a:lnTo>
                <a:lnTo>
                  <a:pt x="3053561" y="0"/>
                </a:lnTo>
                <a:lnTo>
                  <a:pt x="3102119" y="378"/>
                </a:lnTo>
                <a:lnTo>
                  <a:pt x="3150493" y="1509"/>
                </a:lnTo>
                <a:lnTo>
                  <a:pt x="3198680" y="3387"/>
                </a:lnTo>
                <a:lnTo>
                  <a:pt x="3246673" y="6007"/>
                </a:lnTo>
                <a:lnTo>
                  <a:pt x="3294466" y="9363"/>
                </a:lnTo>
                <a:lnTo>
                  <a:pt x="3342054" y="13449"/>
                </a:lnTo>
                <a:lnTo>
                  <a:pt x="3389431" y="18261"/>
                </a:lnTo>
                <a:lnTo>
                  <a:pt x="3436592" y="23791"/>
                </a:lnTo>
                <a:lnTo>
                  <a:pt x="3483532" y="30035"/>
                </a:lnTo>
                <a:lnTo>
                  <a:pt x="3530243" y="36987"/>
                </a:lnTo>
                <a:lnTo>
                  <a:pt x="3576722" y="44642"/>
                </a:lnTo>
                <a:lnTo>
                  <a:pt x="3622963" y="52994"/>
                </a:lnTo>
                <a:lnTo>
                  <a:pt x="3668959" y="62037"/>
                </a:lnTo>
                <a:lnTo>
                  <a:pt x="3714705" y="71766"/>
                </a:lnTo>
                <a:lnTo>
                  <a:pt x="3760196" y="82174"/>
                </a:lnTo>
                <a:lnTo>
                  <a:pt x="3805426" y="93258"/>
                </a:lnTo>
                <a:lnTo>
                  <a:pt x="3850389" y="105010"/>
                </a:lnTo>
                <a:lnTo>
                  <a:pt x="3895080" y="117426"/>
                </a:lnTo>
                <a:lnTo>
                  <a:pt x="3939493" y="130499"/>
                </a:lnTo>
                <a:lnTo>
                  <a:pt x="3983624" y="144225"/>
                </a:lnTo>
                <a:lnTo>
                  <a:pt x="4027465" y="158598"/>
                </a:lnTo>
                <a:lnTo>
                  <a:pt x="4071012" y="173611"/>
                </a:lnTo>
                <a:lnTo>
                  <a:pt x="4114258" y="189260"/>
                </a:lnTo>
                <a:lnTo>
                  <a:pt x="4157199" y="205538"/>
                </a:lnTo>
                <a:lnTo>
                  <a:pt x="4199829" y="222441"/>
                </a:lnTo>
                <a:lnTo>
                  <a:pt x="4242142" y="239963"/>
                </a:lnTo>
                <a:lnTo>
                  <a:pt x="4284132" y="258097"/>
                </a:lnTo>
                <a:lnTo>
                  <a:pt x="4325794" y="276840"/>
                </a:lnTo>
                <a:lnTo>
                  <a:pt x="4367123" y="296184"/>
                </a:lnTo>
                <a:lnTo>
                  <a:pt x="4408113" y="316124"/>
                </a:lnTo>
                <a:lnTo>
                  <a:pt x="4448757" y="336655"/>
                </a:lnTo>
                <a:lnTo>
                  <a:pt x="4489052" y="357771"/>
                </a:lnTo>
                <a:lnTo>
                  <a:pt x="4528990" y="379467"/>
                </a:lnTo>
                <a:lnTo>
                  <a:pt x="4568567" y="401736"/>
                </a:lnTo>
                <a:lnTo>
                  <a:pt x="4607776" y="424574"/>
                </a:lnTo>
                <a:lnTo>
                  <a:pt x="4646613" y="447975"/>
                </a:lnTo>
                <a:lnTo>
                  <a:pt x="4685072" y="471933"/>
                </a:lnTo>
                <a:lnTo>
                  <a:pt x="4723146" y="496443"/>
                </a:lnTo>
                <a:lnTo>
                  <a:pt x="4760831" y="521498"/>
                </a:lnTo>
                <a:lnTo>
                  <a:pt x="4798121" y="547094"/>
                </a:lnTo>
                <a:lnTo>
                  <a:pt x="4835011" y="573225"/>
                </a:lnTo>
                <a:lnTo>
                  <a:pt x="4871494" y="599885"/>
                </a:lnTo>
                <a:lnTo>
                  <a:pt x="4907565" y="627069"/>
                </a:lnTo>
                <a:lnTo>
                  <a:pt x="4943218" y="654771"/>
                </a:lnTo>
                <a:lnTo>
                  <a:pt x="4978449" y="682985"/>
                </a:lnTo>
                <a:lnTo>
                  <a:pt x="5013251" y="711706"/>
                </a:lnTo>
                <a:lnTo>
                  <a:pt x="5047619" y="740929"/>
                </a:lnTo>
                <a:lnTo>
                  <a:pt x="5081547" y="770647"/>
                </a:lnTo>
                <a:lnTo>
                  <a:pt x="5115029" y="800855"/>
                </a:lnTo>
                <a:lnTo>
                  <a:pt x="5148061" y="831548"/>
                </a:lnTo>
                <a:lnTo>
                  <a:pt x="5180636" y="862720"/>
                </a:lnTo>
                <a:lnTo>
                  <a:pt x="5212749" y="894365"/>
                </a:lnTo>
                <a:lnTo>
                  <a:pt x="5244394" y="926478"/>
                </a:lnTo>
                <a:lnTo>
                  <a:pt x="5275565" y="959053"/>
                </a:lnTo>
                <a:lnTo>
                  <a:pt x="5306258" y="992085"/>
                </a:lnTo>
                <a:lnTo>
                  <a:pt x="5336466" y="1025567"/>
                </a:lnTo>
                <a:lnTo>
                  <a:pt x="5366184" y="1059495"/>
                </a:lnTo>
                <a:lnTo>
                  <a:pt x="5395407" y="1093863"/>
                </a:lnTo>
                <a:lnTo>
                  <a:pt x="5424128" y="1128665"/>
                </a:lnTo>
                <a:lnTo>
                  <a:pt x="5452342" y="1163896"/>
                </a:lnTo>
                <a:lnTo>
                  <a:pt x="5480044" y="1199550"/>
                </a:lnTo>
                <a:lnTo>
                  <a:pt x="5507228" y="1235621"/>
                </a:lnTo>
                <a:lnTo>
                  <a:pt x="5533888" y="1272104"/>
                </a:lnTo>
                <a:lnTo>
                  <a:pt x="5560018" y="1308993"/>
                </a:lnTo>
                <a:lnTo>
                  <a:pt x="5585614" y="1346283"/>
                </a:lnTo>
                <a:lnTo>
                  <a:pt x="5610670" y="1383969"/>
                </a:lnTo>
                <a:lnTo>
                  <a:pt x="5635180" y="1422043"/>
                </a:lnTo>
                <a:lnTo>
                  <a:pt x="5659137" y="1460502"/>
                </a:lnTo>
                <a:lnTo>
                  <a:pt x="5682538" y="1499339"/>
                </a:lnTo>
                <a:lnTo>
                  <a:pt x="5705376" y="1538549"/>
                </a:lnTo>
                <a:lnTo>
                  <a:pt x="5727646" y="1578126"/>
                </a:lnTo>
                <a:lnTo>
                  <a:pt x="5749342" y="1618064"/>
                </a:lnTo>
                <a:lnTo>
                  <a:pt x="5770458" y="1658359"/>
                </a:lnTo>
                <a:lnTo>
                  <a:pt x="5790989" y="1699003"/>
                </a:lnTo>
                <a:lnTo>
                  <a:pt x="5810929" y="1739993"/>
                </a:lnTo>
                <a:lnTo>
                  <a:pt x="5830273" y="1781322"/>
                </a:lnTo>
                <a:lnTo>
                  <a:pt x="5849015" y="1822984"/>
                </a:lnTo>
                <a:lnTo>
                  <a:pt x="5867150" y="1864975"/>
                </a:lnTo>
                <a:lnTo>
                  <a:pt x="5884671" y="1907288"/>
                </a:lnTo>
                <a:lnTo>
                  <a:pt x="5901574" y="1949918"/>
                </a:lnTo>
                <a:lnTo>
                  <a:pt x="5917853" y="1992859"/>
                </a:lnTo>
                <a:lnTo>
                  <a:pt x="5933502" y="2036106"/>
                </a:lnTo>
                <a:lnTo>
                  <a:pt x="5948515" y="2079653"/>
                </a:lnTo>
                <a:lnTo>
                  <a:pt x="5962887" y="2123494"/>
                </a:lnTo>
                <a:lnTo>
                  <a:pt x="5976613" y="2167624"/>
                </a:lnTo>
                <a:lnTo>
                  <a:pt x="5989686" y="2212038"/>
                </a:lnTo>
                <a:lnTo>
                  <a:pt x="6002102" y="2256729"/>
                </a:lnTo>
                <a:lnTo>
                  <a:pt x="6013855" y="2301693"/>
                </a:lnTo>
                <a:lnTo>
                  <a:pt x="6024938" y="2346923"/>
                </a:lnTo>
                <a:lnTo>
                  <a:pt x="6035347" y="2392414"/>
                </a:lnTo>
                <a:lnTo>
                  <a:pt x="6045076" y="2438160"/>
                </a:lnTo>
                <a:lnTo>
                  <a:pt x="6054119" y="2484157"/>
                </a:lnTo>
                <a:lnTo>
                  <a:pt x="6062470" y="2530397"/>
                </a:lnTo>
                <a:lnTo>
                  <a:pt x="6070125" y="2576876"/>
                </a:lnTo>
                <a:lnTo>
                  <a:pt x="6077077" y="2623588"/>
                </a:lnTo>
                <a:lnTo>
                  <a:pt x="6083321" y="2670528"/>
                </a:lnTo>
                <a:lnTo>
                  <a:pt x="6088852" y="2717689"/>
                </a:lnTo>
                <a:lnTo>
                  <a:pt x="6093663" y="2765067"/>
                </a:lnTo>
                <a:lnTo>
                  <a:pt x="6097749" y="2812655"/>
                </a:lnTo>
                <a:lnTo>
                  <a:pt x="6101105" y="2860449"/>
                </a:lnTo>
                <a:lnTo>
                  <a:pt x="6103725" y="2908442"/>
                </a:lnTo>
                <a:lnTo>
                  <a:pt x="6105604" y="2956628"/>
                </a:lnTo>
                <a:lnTo>
                  <a:pt x="6106735" y="3005003"/>
                </a:lnTo>
                <a:lnTo>
                  <a:pt x="6107113" y="3053561"/>
                </a:lnTo>
                <a:lnTo>
                  <a:pt x="6106735" y="3102119"/>
                </a:lnTo>
                <a:lnTo>
                  <a:pt x="6105604" y="3150494"/>
                </a:lnTo>
                <a:lnTo>
                  <a:pt x="6103725" y="3198680"/>
                </a:lnTo>
                <a:lnTo>
                  <a:pt x="6101105" y="3246673"/>
                </a:lnTo>
                <a:lnTo>
                  <a:pt x="6097749" y="3294466"/>
                </a:lnTo>
                <a:lnTo>
                  <a:pt x="6093663" y="3342054"/>
                </a:lnTo>
                <a:lnTo>
                  <a:pt x="6088852" y="3389431"/>
                </a:lnTo>
                <a:lnTo>
                  <a:pt x="6083321" y="3436592"/>
                </a:lnTo>
                <a:lnTo>
                  <a:pt x="6077077" y="3483532"/>
                </a:lnTo>
                <a:lnTo>
                  <a:pt x="6070125" y="3530244"/>
                </a:lnTo>
                <a:lnTo>
                  <a:pt x="6062470" y="3576722"/>
                </a:lnTo>
                <a:lnTo>
                  <a:pt x="6054119" y="3622963"/>
                </a:lnTo>
                <a:lnTo>
                  <a:pt x="6045076" y="3668959"/>
                </a:lnTo>
                <a:lnTo>
                  <a:pt x="6035347" y="3714705"/>
                </a:lnTo>
                <a:lnTo>
                  <a:pt x="6024938" y="3760196"/>
                </a:lnTo>
                <a:lnTo>
                  <a:pt x="6013855" y="3805426"/>
                </a:lnTo>
                <a:lnTo>
                  <a:pt x="6002102" y="3850389"/>
                </a:lnTo>
                <a:lnTo>
                  <a:pt x="5989686" y="3895080"/>
                </a:lnTo>
                <a:lnTo>
                  <a:pt x="5976613" y="3939494"/>
                </a:lnTo>
                <a:lnTo>
                  <a:pt x="5962887" y="3983624"/>
                </a:lnTo>
                <a:lnTo>
                  <a:pt x="5948515" y="4027465"/>
                </a:lnTo>
                <a:lnTo>
                  <a:pt x="5933502" y="4071012"/>
                </a:lnTo>
                <a:lnTo>
                  <a:pt x="5917853" y="4114258"/>
                </a:lnTo>
                <a:lnTo>
                  <a:pt x="5901574" y="4157199"/>
                </a:lnTo>
                <a:lnTo>
                  <a:pt x="5884671" y="4199829"/>
                </a:lnTo>
                <a:lnTo>
                  <a:pt x="5867150" y="4242142"/>
                </a:lnTo>
                <a:lnTo>
                  <a:pt x="5849015" y="4284132"/>
                </a:lnTo>
                <a:lnTo>
                  <a:pt x="5830273" y="4325794"/>
                </a:lnTo>
                <a:lnTo>
                  <a:pt x="5810929" y="4367123"/>
                </a:lnTo>
                <a:lnTo>
                  <a:pt x="5790989" y="4408113"/>
                </a:lnTo>
                <a:lnTo>
                  <a:pt x="5770458" y="4448757"/>
                </a:lnTo>
                <a:lnTo>
                  <a:pt x="5749342" y="4489052"/>
                </a:lnTo>
                <a:lnTo>
                  <a:pt x="5727646" y="4528990"/>
                </a:lnTo>
                <a:lnTo>
                  <a:pt x="5705376" y="4568567"/>
                </a:lnTo>
                <a:lnTo>
                  <a:pt x="5682538" y="4607776"/>
                </a:lnTo>
                <a:lnTo>
                  <a:pt x="5659137" y="4646613"/>
                </a:lnTo>
                <a:lnTo>
                  <a:pt x="5635180" y="4685072"/>
                </a:lnTo>
                <a:lnTo>
                  <a:pt x="5610670" y="4723146"/>
                </a:lnTo>
                <a:lnTo>
                  <a:pt x="5585614" y="4760831"/>
                </a:lnTo>
                <a:lnTo>
                  <a:pt x="5560018" y="4798121"/>
                </a:lnTo>
                <a:lnTo>
                  <a:pt x="5533888" y="4835011"/>
                </a:lnTo>
                <a:lnTo>
                  <a:pt x="5507228" y="4871494"/>
                </a:lnTo>
                <a:lnTo>
                  <a:pt x="5480044" y="4907565"/>
                </a:lnTo>
                <a:lnTo>
                  <a:pt x="5452342" y="4943219"/>
                </a:lnTo>
                <a:lnTo>
                  <a:pt x="5424128" y="4978449"/>
                </a:lnTo>
                <a:lnTo>
                  <a:pt x="5395407" y="5013251"/>
                </a:lnTo>
                <a:lnTo>
                  <a:pt x="5366184" y="5047619"/>
                </a:lnTo>
                <a:lnTo>
                  <a:pt x="5336466" y="5081547"/>
                </a:lnTo>
                <a:lnTo>
                  <a:pt x="5306258" y="5115029"/>
                </a:lnTo>
                <a:lnTo>
                  <a:pt x="5275565" y="5148061"/>
                </a:lnTo>
                <a:lnTo>
                  <a:pt x="5244394" y="5180636"/>
                </a:lnTo>
                <a:lnTo>
                  <a:pt x="5212749" y="5212749"/>
                </a:lnTo>
                <a:lnTo>
                  <a:pt x="5180636" y="5244394"/>
                </a:lnTo>
                <a:lnTo>
                  <a:pt x="5148061" y="5275565"/>
                </a:lnTo>
                <a:lnTo>
                  <a:pt x="5115029" y="5306258"/>
                </a:lnTo>
                <a:lnTo>
                  <a:pt x="5081547" y="5336466"/>
                </a:lnTo>
                <a:lnTo>
                  <a:pt x="5047619" y="5366185"/>
                </a:lnTo>
                <a:lnTo>
                  <a:pt x="5013251" y="5395407"/>
                </a:lnTo>
                <a:lnTo>
                  <a:pt x="4978449" y="5424128"/>
                </a:lnTo>
                <a:lnTo>
                  <a:pt x="4943218" y="5452342"/>
                </a:lnTo>
                <a:lnTo>
                  <a:pt x="4907565" y="5480044"/>
                </a:lnTo>
                <a:lnTo>
                  <a:pt x="4871494" y="5507228"/>
                </a:lnTo>
                <a:lnTo>
                  <a:pt x="4835011" y="5533888"/>
                </a:lnTo>
                <a:lnTo>
                  <a:pt x="4798121" y="5560019"/>
                </a:lnTo>
                <a:lnTo>
                  <a:pt x="4760831" y="5585615"/>
                </a:lnTo>
                <a:lnTo>
                  <a:pt x="4723146" y="5610670"/>
                </a:lnTo>
                <a:lnTo>
                  <a:pt x="4685072" y="5635180"/>
                </a:lnTo>
                <a:lnTo>
                  <a:pt x="4646613" y="5659138"/>
                </a:lnTo>
                <a:lnTo>
                  <a:pt x="4607776" y="5682538"/>
                </a:lnTo>
                <a:lnTo>
                  <a:pt x="4568567" y="5705376"/>
                </a:lnTo>
                <a:lnTo>
                  <a:pt x="4528990" y="5727646"/>
                </a:lnTo>
                <a:lnTo>
                  <a:pt x="4489052" y="5749342"/>
                </a:lnTo>
                <a:lnTo>
                  <a:pt x="4448757" y="5770458"/>
                </a:lnTo>
                <a:lnTo>
                  <a:pt x="4408113" y="5790989"/>
                </a:lnTo>
                <a:lnTo>
                  <a:pt x="4367123" y="5810929"/>
                </a:lnTo>
                <a:lnTo>
                  <a:pt x="4325794" y="5830273"/>
                </a:lnTo>
                <a:lnTo>
                  <a:pt x="4284132" y="5849015"/>
                </a:lnTo>
                <a:lnTo>
                  <a:pt x="4242142" y="5867150"/>
                </a:lnTo>
                <a:lnTo>
                  <a:pt x="4199829" y="5884671"/>
                </a:lnTo>
                <a:lnTo>
                  <a:pt x="4157199" y="5901574"/>
                </a:lnTo>
                <a:lnTo>
                  <a:pt x="4114258" y="5917853"/>
                </a:lnTo>
                <a:lnTo>
                  <a:pt x="4071012" y="5933502"/>
                </a:lnTo>
                <a:lnTo>
                  <a:pt x="4027465" y="5948515"/>
                </a:lnTo>
                <a:lnTo>
                  <a:pt x="3983624" y="5962887"/>
                </a:lnTo>
                <a:lnTo>
                  <a:pt x="3939493" y="5976613"/>
                </a:lnTo>
                <a:lnTo>
                  <a:pt x="3895080" y="5989687"/>
                </a:lnTo>
                <a:lnTo>
                  <a:pt x="3850389" y="6002102"/>
                </a:lnTo>
                <a:lnTo>
                  <a:pt x="3805426" y="6013855"/>
                </a:lnTo>
                <a:lnTo>
                  <a:pt x="3760196" y="6024938"/>
                </a:lnTo>
                <a:lnTo>
                  <a:pt x="3714705" y="6035347"/>
                </a:lnTo>
                <a:lnTo>
                  <a:pt x="3668959" y="6045076"/>
                </a:lnTo>
                <a:lnTo>
                  <a:pt x="3622963" y="6054119"/>
                </a:lnTo>
                <a:lnTo>
                  <a:pt x="3576722" y="6062470"/>
                </a:lnTo>
                <a:lnTo>
                  <a:pt x="3530243" y="6070125"/>
                </a:lnTo>
                <a:lnTo>
                  <a:pt x="3483532" y="6077077"/>
                </a:lnTo>
                <a:lnTo>
                  <a:pt x="3436592" y="6083321"/>
                </a:lnTo>
                <a:lnTo>
                  <a:pt x="3389431" y="6088852"/>
                </a:lnTo>
                <a:lnTo>
                  <a:pt x="3342054" y="6093663"/>
                </a:lnTo>
                <a:lnTo>
                  <a:pt x="3294466" y="6097750"/>
                </a:lnTo>
                <a:lnTo>
                  <a:pt x="3246673" y="6101105"/>
                </a:lnTo>
                <a:lnTo>
                  <a:pt x="3198680" y="6103725"/>
                </a:lnTo>
                <a:lnTo>
                  <a:pt x="3150493" y="6105604"/>
                </a:lnTo>
                <a:lnTo>
                  <a:pt x="3102119" y="6106735"/>
                </a:lnTo>
                <a:lnTo>
                  <a:pt x="3053561" y="6107113"/>
                </a:lnTo>
                <a:lnTo>
                  <a:pt x="3005003" y="6106735"/>
                </a:lnTo>
                <a:lnTo>
                  <a:pt x="2956628" y="6105604"/>
                </a:lnTo>
                <a:lnTo>
                  <a:pt x="2908441" y="6103725"/>
                </a:lnTo>
                <a:lnTo>
                  <a:pt x="2860448" y="6101105"/>
                </a:lnTo>
                <a:lnTo>
                  <a:pt x="2812655" y="6097750"/>
                </a:lnTo>
                <a:lnTo>
                  <a:pt x="2765067" y="6093663"/>
                </a:lnTo>
                <a:lnTo>
                  <a:pt x="2717689" y="6088852"/>
                </a:lnTo>
                <a:lnTo>
                  <a:pt x="2670528" y="6083321"/>
                </a:lnTo>
                <a:lnTo>
                  <a:pt x="2623588" y="6077077"/>
                </a:lnTo>
                <a:lnTo>
                  <a:pt x="2576876" y="6070125"/>
                </a:lnTo>
                <a:lnTo>
                  <a:pt x="2530397" y="6062470"/>
                </a:lnTo>
                <a:lnTo>
                  <a:pt x="2484157" y="6054119"/>
                </a:lnTo>
                <a:lnTo>
                  <a:pt x="2438160" y="6045076"/>
                </a:lnTo>
                <a:lnTo>
                  <a:pt x="2392414" y="6035347"/>
                </a:lnTo>
                <a:lnTo>
                  <a:pt x="2346923" y="6024938"/>
                </a:lnTo>
                <a:lnTo>
                  <a:pt x="2301693" y="6013855"/>
                </a:lnTo>
                <a:lnTo>
                  <a:pt x="2256729" y="6002102"/>
                </a:lnTo>
                <a:lnTo>
                  <a:pt x="2212038" y="5989687"/>
                </a:lnTo>
                <a:lnTo>
                  <a:pt x="2167624" y="5976613"/>
                </a:lnTo>
                <a:lnTo>
                  <a:pt x="2123494" y="5962887"/>
                </a:lnTo>
                <a:lnTo>
                  <a:pt x="2079652" y="5948515"/>
                </a:lnTo>
                <a:lnTo>
                  <a:pt x="2036106" y="5933502"/>
                </a:lnTo>
                <a:lnTo>
                  <a:pt x="1992859" y="5917853"/>
                </a:lnTo>
                <a:lnTo>
                  <a:pt x="1949918" y="5901574"/>
                </a:lnTo>
                <a:lnTo>
                  <a:pt x="1907288" y="5884671"/>
                </a:lnTo>
                <a:lnTo>
                  <a:pt x="1864975" y="5867150"/>
                </a:lnTo>
                <a:lnTo>
                  <a:pt x="1822984" y="5849015"/>
                </a:lnTo>
                <a:lnTo>
                  <a:pt x="1781322" y="5830273"/>
                </a:lnTo>
                <a:lnTo>
                  <a:pt x="1739993" y="5810929"/>
                </a:lnTo>
                <a:lnTo>
                  <a:pt x="1699003" y="5790989"/>
                </a:lnTo>
                <a:lnTo>
                  <a:pt x="1658358" y="5770458"/>
                </a:lnTo>
                <a:lnTo>
                  <a:pt x="1618064" y="5749342"/>
                </a:lnTo>
                <a:lnTo>
                  <a:pt x="1578126" y="5727646"/>
                </a:lnTo>
                <a:lnTo>
                  <a:pt x="1538549" y="5705376"/>
                </a:lnTo>
                <a:lnTo>
                  <a:pt x="1499339" y="5682538"/>
                </a:lnTo>
                <a:lnTo>
                  <a:pt x="1460502" y="5659138"/>
                </a:lnTo>
                <a:lnTo>
                  <a:pt x="1422043" y="5635180"/>
                </a:lnTo>
                <a:lnTo>
                  <a:pt x="1383969" y="5610670"/>
                </a:lnTo>
                <a:lnTo>
                  <a:pt x="1346283" y="5585615"/>
                </a:lnTo>
                <a:lnTo>
                  <a:pt x="1308993" y="5560019"/>
                </a:lnTo>
                <a:lnTo>
                  <a:pt x="1272104" y="5533888"/>
                </a:lnTo>
                <a:lnTo>
                  <a:pt x="1235621" y="5507228"/>
                </a:lnTo>
                <a:lnTo>
                  <a:pt x="1199550" y="5480044"/>
                </a:lnTo>
                <a:lnTo>
                  <a:pt x="1163896" y="5452342"/>
                </a:lnTo>
                <a:lnTo>
                  <a:pt x="1128665" y="5424128"/>
                </a:lnTo>
                <a:lnTo>
                  <a:pt x="1093863" y="5395407"/>
                </a:lnTo>
                <a:lnTo>
                  <a:pt x="1059495" y="5366185"/>
                </a:lnTo>
                <a:lnTo>
                  <a:pt x="1025567" y="5336466"/>
                </a:lnTo>
                <a:lnTo>
                  <a:pt x="992084" y="5306258"/>
                </a:lnTo>
                <a:lnTo>
                  <a:pt x="959053" y="5275565"/>
                </a:lnTo>
                <a:lnTo>
                  <a:pt x="926478" y="5244394"/>
                </a:lnTo>
                <a:lnTo>
                  <a:pt x="894365" y="5212749"/>
                </a:lnTo>
                <a:lnTo>
                  <a:pt x="862720" y="5180636"/>
                </a:lnTo>
                <a:lnTo>
                  <a:pt x="831548" y="5148061"/>
                </a:lnTo>
                <a:lnTo>
                  <a:pt x="800855" y="5115029"/>
                </a:lnTo>
                <a:lnTo>
                  <a:pt x="770647" y="5081547"/>
                </a:lnTo>
                <a:lnTo>
                  <a:pt x="740929" y="5047619"/>
                </a:lnTo>
                <a:lnTo>
                  <a:pt x="711706" y="5013251"/>
                </a:lnTo>
                <a:lnTo>
                  <a:pt x="682985" y="4978449"/>
                </a:lnTo>
                <a:lnTo>
                  <a:pt x="654771" y="4943219"/>
                </a:lnTo>
                <a:lnTo>
                  <a:pt x="627069" y="4907565"/>
                </a:lnTo>
                <a:lnTo>
                  <a:pt x="599885" y="4871494"/>
                </a:lnTo>
                <a:lnTo>
                  <a:pt x="573225" y="4835011"/>
                </a:lnTo>
                <a:lnTo>
                  <a:pt x="547094" y="4798121"/>
                </a:lnTo>
                <a:lnTo>
                  <a:pt x="521498" y="4760831"/>
                </a:lnTo>
                <a:lnTo>
                  <a:pt x="496443" y="4723146"/>
                </a:lnTo>
                <a:lnTo>
                  <a:pt x="471933" y="4685072"/>
                </a:lnTo>
                <a:lnTo>
                  <a:pt x="447975" y="4646613"/>
                </a:lnTo>
                <a:lnTo>
                  <a:pt x="424574" y="4607776"/>
                </a:lnTo>
                <a:lnTo>
                  <a:pt x="401736" y="4568567"/>
                </a:lnTo>
                <a:lnTo>
                  <a:pt x="379467" y="4528990"/>
                </a:lnTo>
                <a:lnTo>
                  <a:pt x="357771" y="4489052"/>
                </a:lnTo>
                <a:lnTo>
                  <a:pt x="336655" y="4448757"/>
                </a:lnTo>
                <a:lnTo>
                  <a:pt x="316124" y="4408113"/>
                </a:lnTo>
                <a:lnTo>
                  <a:pt x="296183" y="4367123"/>
                </a:lnTo>
                <a:lnTo>
                  <a:pt x="276839" y="4325794"/>
                </a:lnTo>
                <a:lnTo>
                  <a:pt x="258097" y="4284132"/>
                </a:lnTo>
                <a:lnTo>
                  <a:pt x="239963" y="4242142"/>
                </a:lnTo>
                <a:lnTo>
                  <a:pt x="222441" y="4199829"/>
                </a:lnTo>
                <a:lnTo>
                  <a:pt x="205538" y="4157199"/>
                </a:lnTo>
                <a:lnTo>
                  <a:pt x="189260" y="4114258"/>
                </a:lnTo>
                <a:lnTo>
                  <a:pt x="173611" y="4071012"/>
                </a:lnTo>
                <a:lnTo>
                  <a:pt x="158598" y="4027465"/>
                </a:lnTo>
                <a:lnTo>
                  <a:pt x="144225" y="3983624"/>
                </a:lnTo>
                <a:lnTo>
                  <a:pt x="130499" y="3939494"/>
                </a:lnTo>
                <a:lnTo>
                  <a:pt x="117426" y="3895080"/>
                </a:lnTo>
                <a:lnTo>
                  <a:pt x="105010" y="3850389"/>
                </a:lnTo>
                <a:lnTo>
                  <a:pt x="93258" y="3805426"/>
                </a:lnTo>
                <a:lnTo>
                  <a:pt x="82174" y="3760196"/>
                </a:lnTo>
                <a:lnTo>
                  <a:pt x="71766" y="3714705"/>
                </a:lnTo>
                <a:lnTo>
                  <a:pt x="62037" y="3668959"/>
                </a:lnTo>
                <a:lnTo>
                  <a:pt x="52994" y="3622963"/>
                </a:lnTo>
                <a:lnTo>
                  <a:pt x="44642" y="3576722"/>
                </a:lnTo>
                <a:lnTo>
                  <a:pt x="36987" y="3530244"/>
                </a:lnTo>
                <a:lnTo>
                  <a:pt x="30035" y="3483532"/>
                </a:lnTo>
                <a:lnTo>
                  <a:pt x="23791" y="3436592"/>
                </a:lnTo>
                <a:lnTo>
                  <a:pt x="18261" y="3389431"/>
                </a:lnTo>
                <a:lnTo>
                  <a:pt x="13449" y="3342054"/>
                </a:lnTo>
                <a:lnTo>
                  <a:pt x="9363" y="3294466"/>
                </a:lnTo>
                <a:lnTo>
                  <a:pt x="6007" y="3246673"/>
                </a:lnTo>
                <a:lnTo>
                  <a:pt x="3387" y="3198680"/>
                </a:lnTo>
                <a:lnTo>
                  <a:pt x="1509" y="3150494"/>
                </a:lnTo>
                <a:lnTo>
                  <a:pt x="378" y="3102119"/>
                </a:lnTo>
                <a:lnTo>
                  <a:pt x="0" y="3053561"/>
                </a:lnTo>
                <a:close/>
              </a:path>
            </a:pathLst>
          </a:custGeom>
          <a:ln w="12065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Rectangle 7"/>
          <p:cNvSpPr/>
          <p:nvPr/>
        </p:nvSpPr>
        <p:spPr>
          <a:xfrm>
            <a:off x="914400" y="245261"/>
            <a:ext cx="343408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spc="-1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conditions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502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3190" y="644930"/>
            <a:ext cx="2610914" cy="1765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973190" y="2454259"/>
            <a:ext cx="2610914" cy="1810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3318761" y="2462970"/>
            <a:ext cx="2610914" cy="179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3318761" y="635322"/>
            <a:ext cx="2610914" cy="1782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5973190" y="4325414"/>
            <a:ext cx="2610914" cy="1714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3318761" y="4316711"/>
            <a:ext cx="2610914" cy="17300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653589" y="1984294"/>
            <a:ext cx="2610914" cy="2680538"/>
          </a:xfrm>
          <a:custGeom>
            <a:avLst/>
            <a:gdLst/>
            <a:ahLst/>
            <a:cxnLst/>
            <a:rect l="l" t="t" r="r" b="b"/>
            <a:pathLst>
              <a:path w="3810000" h="3911600">
                <a:moveTo>
                  <a:pt x="0" y="0"/>
                </a:moveTo>
                <a:lnTo>
                  <a:pt x="3810005" y="0"/>
                </a:lnTo>
                <a:lnTo>
                  <a:pt x="3810005" y="3911600"/>
                </a:lnTo>
                <a:lnTo>
                  <a:pt x="0" y="3911600"/>
                </a:lnTo>
                <a:lnTo>
                  <a:pt x="0" y="0"/>
                </a:lnTo>
                <a:close/>
              </a:path>
            </a:pathLst>
          </a:custGeom>
          <a:solidFill>
            <a:srgbClr val="00C7FC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7139" y="1984294"/>
            <a:ext cx="2549121" cy="3138240"/>
          </a:xfrm>
          <a:prstGeom prst="rect">
            <a:avLst/>
          </a:prstGeom>
        </p:spPr>
        <p:txBody>
          <a:bodyPr vert="horz" wrap="square" lIns="0" tIns="85290" rIns="0" bIns="0" rtlCol="0" anchor="ctr">
            <a:spAutoFit/>
          </a:bodyPr>
          <a:lstStyle/>
          <a:p>
            <a:pPr marL="596612" marR="3481" indent="-588343">
              <a:lnSpc>
                <a:spcPts val="3358"/>
              </a:lnSpc>
              <a:spcBef>
                <a:spcPts val="672"/>
              </a:spcBef>
            </a:pPr>
            <a:r>
              <a:rPr sz="2400" spc="-1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151" dirty="0">
                <a:solidFill>
                  <a:srgbClr val="E3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equitable </a:t>
            </a:r>
            <a:r>
              <a:rPr sz="24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 </a:t>
            </a:r>
            <a:r>
              <a:rPr sz="2400" spc="-15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lang="en-US" sz="2400" spc="-15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40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spc="-21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400" spc="-373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99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sz="240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pc="-130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2400" spc="-164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134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400" spc="-195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spc="-247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400" spc="-41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297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lang="en-US" sz="2400" spc="-69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spc="1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73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 </a:t>
            </a:r>
            <a:r>
              <a:rPr lang="en-US" sz="2400" spc="-209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lang="en-US" sz="2400" spc="-11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lang="en-US" sz="2400" spc="-164" dirty="0">
                <a:solidFill>
                  <a:srgbClr val="E3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lang="en-US" sz="2400" spc="-11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  </a:t>
            </a:r>
            <a:r>
              <a:rPr lang="en-US" sz="2400" spc="-17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en-US" sz="2400" spc="-2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9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vehicles.”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18</a:t>
            </a:fld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655629" y="69624"/>
            <a:ext cx="2610914" cy="6492472"/>
            <a:chOff x="787400" y="101600"/>
            <a:chExt cx="3810000" cy="9474200"/>
          </a:xfrm>
        </p:grpSpPr>
        <p:sp>
          <p:nvSpPr>
            <p:cNvPr id="12" name="object 12"/>
            <p:cNvSpPr/>
            <p:nvPr/>
          </p:nvSpPr>
          <p:spPr>
            <a:xfrm>
              <a:off x="787400" y="6720268"/>
              <a:ext cx="3809339" cy="285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400" y="101600"/>
              <a:ext cx="3810000" cy="2857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</p:spTree>
    <p:extLst>
      <p:ext uri="{BB962C8B-B14F-4D97-AF65-F5344CB8AC3E}">
        <p14:creationId xmlns:p14="http://schemas.microsoft.com/office/powerpoint/2010/main" val="240934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Image result for bikes on footpath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23132"/>
            <a:ext cx="7849829" cy="52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4400" y="245261"/>
            <a:ext cx="343408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spc="-16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conditions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8814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6473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 sz="5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257800"/>
          </a:xfrm>
        </p:spPr>
        <p:txBody>
          <a:bodyPr>
            <a:normAutofit/>
          </a:bodyPr>
          <a:lstStyle/>
          <a:p>
            <a:pPr marL="584200" indent="-571500">
              <a:lnSpc>
                <a:spcPct val="15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3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lang="en-US" sz="3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who?</a:t>
            </a:r>
            <a:endParaRPr lang="en-US" sz="3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indent="-571500">
              <a:lnSpc>
                <a:spcPct val="150000"/>
              </a:lnSpc>
              <a:spcBef>
                <a:spcPts val="4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3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Safety</a:t>
            </a:r>
          </a:p>
          <a:p>
            <a:pPr marL="584200" indent="-571500">
              <a:lnSpc>
                <a:spcPct val="150000"/>
              </a:lnSpc>
              <a:spcBef>
                <a:spcPts val="4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3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on Indian Roads</a:t>
            </a:r>
            <a:endParaRPr lang="en-US" sz="3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indent="-571500">
              <a:lnSpc>
                <a:spcPct val="150000"/>
              </a:lnSpc>
              <a:spcBef>
                <a:spcPts val="62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3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guidelines</a:t>
            </a:r>
            <a:endParaRPr lang="en-US" sz="3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indent="-571500">
              <a:lnSpc>
                <a:spcPct val="15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3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3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Practices</a:t>
            </a:r>
            <a:endParaRPr lang="en-US" sz="3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4200" y="1295400"/>
            <a:ext cx="2281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 action="ppaction://hlinkfile"/>
              </a:rPr>
              <a:t>Lady crossing the road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38400" y="2362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3" action="ppaction://hlinkfile"/>
              </a:rPr>
              <a:t>Lady Crossing Road Causes Fatal Road Accident _ Foolish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728" y="98613"/>
            <a:ext cx="3609153" cy="624341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</a:pPr>
            <a:r>
              <a:rPr sz="4000" spc="-27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BANGALORE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5835" y="733841"/>
            <a:ext cx="3916371" cy="352828"/>
          </a:xfrm>
          <a:prstGeom prst="rect">
            <a:avLst/>
          </a:prstGeom>
        </p:spPr>
        <p:txBody>
          <a:bodyPr vert="horz" wrap="square" lIns="0" tIns="10008" rIns="0" bIns="0" rtlCol="0">
            <a:spAutoFit/>
          </a:bodyPr>
          <a:lstStyle/>
          <a:p>
            <a:pPr marL="217583" indent="-208879">
              <a:spcBef>
                <a:spcPts val="78"/>
              </a:spcBef>
              <a:buSzPct val="81538"/>
              <a:buChar char="•"/>
              <a:tabLst>
                <a:tab pos="217583" algn="l"/>
              </a:tabLst>
            </a:pPr>
            <a:r>
              <a:rPr sz="2227" spc="-236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Rush </a:t>
            </a:r>
            <a:r>
              <a:rPr sz="2227" spc="-41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 </a:t>
            </a:r>
            <a:r>
              <a:rPr sz="2227" spc="-55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 </a:t>
            </a:r>
            <a:r>
              <a:rPr sz="2227" spc="-164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27" spc="-164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64" dirty="0" smtClean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 </a:t>
            </a:r>
            <a:r>
              <a:rPr sz="2227" spc="-93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sz="2227" spc="-36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8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road)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1343054"/>
            <a:ext cx="4114799" cy="4673242"/>
          </a:xfrm>
          <a:prstGeom prst="rect">
            <a:avLst/>
          </a:prstGeom>
        </p:spPr>
        <p:txBody>
          <a:bodyPr vert="horz" wrap="square" lIns="0" tIns="10008" rIns="0" bIns="0" rtlCol="0">
            <a:spAutoFit/>
          </a:bodyPr>
          <a:lstStyle/>
          <a:p>
            <a:pPr marL="873802" indent="-342900">
              <a:spcBef>
                <a:spcPts val="78"/>
              </a:spcBef>
              <a:buSzPct val="81538"/>
              <a:buFont typeface="Wingdings" panose="05000000000000000000" pitchFamily="2" charset="2"/>
              <a:buChar char="Ø"/>
              <a:tabLst>
                <a:tab pos="739781" algn="l"/>
              </a:tabLst>
            </a:pPr>
            <a:r>
              <a:rPr sz="2227" spc="-18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Bike </a:t>
            </a:r>
            <a:r>
              <a:rPr sz="2227" spc="-6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sz="2227" spc="-26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PAX)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802" indent="-342900">
              <a:spcBef>
                <a:spcPts val="2124"/>
              </a:spcBef>
              <a:buSzPct val="81538"/>
              <a:buFont typeface="Wingdings" panose="05000000000000000000" pitchFamily="2" charset="2"/>
              <a:buChar char="Ø"/>
              <a:tabLst>
                <a:tab pos="739781" algn="l"/>
              </a:tabLst>
            </a:pPr>
            <a:r>
              <a:rPr sz="2227" spc="-12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</a:t>
            </a:r>
            <a:r>
              <a:rPr sz="2227" spc="-6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sz="2227" spc="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PAX)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802" indent="-342900">
              <a:spcBef>
                <a:spcPts val="2056"/>
              </a:spcBef>
              <a:buSzPct val="81538"/>
              <a:buFont typeface="Wingdings" panose="05000000000000000000" pitchFamily="2" charset="2"/>
              <a:buChar char="Ø"/>
              <a:tabLst>
                <a:tab pos="739781" algn="l"/>
              </a:tabLst>
            </a:pPr>
            <a:r>
              <a:rPr sz="2227" spc="-25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</a:t>
            </a:r>
            <a:r>
              <a:rPr sz="2227" spc="-8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(70</a:t>
            </a:r>
            <a:r>
              <a:rPr sz="2227" spc="-11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PAX)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09315" indent="-342900" algn="r">
              <a:spcBef>
                <a:spcPts val="2124"/>
              </a:spcBef>
              <a:buSzPct val="81538"/>
              <a:buFont typeface="Wingdings" panose="05000000000000000000" pitchFamily="2" charset="2"/>
              <a:buChar char="Ø"/>
              <a:tabLst>
                <a:tab pos="208879" algn="l"/>
                <a:tab pos="2315080" algn="l"/>
              </a:tabLst>
            </a:pP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227" spc="-20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KM  </a:t>
            </a:r>
            <a:r>
              <a:rPr sz="2227" spc="-55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27" spc="-75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23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227" spc="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103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	</a:t>
            </a:r>
            <a:r>
              <a:rPr sz="2227" spc="2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</a:t>
            </a:r>
            <a:r>
              <a:rPr sz="2227" spc="-51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209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Buses)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52831" lvl="1" indent="-342900" algn="r">
              <a:spcBef>
                <a:spcPts val="2124"/>
              </a:spcBef>
              <a:buSzPct val="81538"/>
              <a:buFont typeface="Wingdings" panose="05000000000000000000" pitchFamily="2" charset="2"/>
              <a:buChar char="Ø"/>
              <a:tabLst>
                <a:tab pos="208879" algn="l"/>
              </a:tabLst>
            </a:pPr>
            <a:r>
              <a:rPr sz="2227" spc="-75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Approx. </a:t>
            </a: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sz="2227" spc="-17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cars </a:t>
            </a:r>
            <a:r>
              <a:rPr sz="2227" spc="-11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227" spc="-302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27" spc="-209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Bikes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802" marR="67015" lvl="1" indent="-342900">
              <a:lnSpc>
                <a:spcPts val="2536"/>
              </a:lnSpc>
              <a:spcBef>
                <a:spcPts val="2255"/>
              </a:spcBef>
              <a:buSzPct val="81538"/>
              <a:buFont typeface="Wingdings" panose="05000000000000000000" pitchFamily="2" charset="2"/>
              <a:buChar char="Ø"/>
              <a:tabLst>
                <a:tab pos="739781" algn="l"/>
              </a:tabLst>
            </a:pPr>
            <a:r>
              <a:rPr sz="2227" spc="-157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2227" spc="-15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sz="2227" spc="1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227" spc="-113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sz="2227" spc="-103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 </a:t>
            </a:r>
            <a:r>
              <a:rPr sz="2227" spc="-216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buses </a:t>
            </a:r>
            <a:r>
              <a:rPr sz="2227" spc="-78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sz="2227" spc="-120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sz="2227" spc="-96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 </a:t>
            </a:r>
            <a:r>
              <a:rPr sz="2227" spc="1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227" spc="-134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 </a:t>
            </a:r>
            <a:r>
              <a:rPr sz="2227" spc="-185" dirty="0">
                <a:solidFill>
                  <a:srgbClr val="5353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1604" marR="3481" indent="-342900">
              <a:lnSpc>
                <a:spcPts val="2536"/>
              </a:lnSpc>
              <a:spcBef>
                <a:spcPts val="2261"/>
              </a:spcBef>
              <a:buClr>
                <a:srgbClr val="535353"/>
              </a:buClr>
              <a:buSzPct val="81538"/>
              <a:buFont typeface="Wingdings" panose="05000000000000000000" pitchFamily="2" charset="2"/>
              <a:buChar char="Ø"/>
              <a:tabLst>
                <a:tab pos="217583" algn="l"/>
              </a:tabLst>
            </a:pPr>
            <a:r>
              <a:rPr sz="2227" spc="-130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sz="2227" spc="-120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sz="2227" spc="-96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 </a:t>
            </a:r>
            <a:r>
              <a:rPr sz="2227" spc="-113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itself </a:t>
            </a:r>
            <a:r>
              <a:rPr sz="2227" spc="-199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227" spc="-110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27" spc="-38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 </a:t>
            </a:r>
            <a:r>
              <a:rPr sz="2227" spc="-78" dirty="0">
                <a:solidFill>
                  <a:srgbClr val="FF40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sz="22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2886" y="748462"/>
            <a:ext cx="3481218" cy="2610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 txBox="1"/>
          <p:nvPr/>
        </p:nvSpPr>
        <p:spPr>
          <a:xfrm>
            <a:off x="6068358" y="838103"/>
            <a:ext cx="2010404" cy="442878"/>
          </a:xfrm>
          <a:prstGeom prst="rect">
            <a:avLst/>
          </a:prstGeom>
          <a:solidFill>
            <a:srgbClr val="002E7A"/>
          </a:solidFill>
        </p:spPr>
        <p:txBody>
          <a:bodyPr vert="horz" wrap="square" lIns="0" tIns="0" rIns="0" bIns="0" rtlCol="0">
            <a:spAutoFit/>
          </a:bodyPr>
          <a:lstStyle/>
          <a:p>
            <a:pPr marL="81811"/>
            <a:r>
              <a:rPr sz="2878" spc="-271" dirty="0">
                <a:solidFill>
                  <a:srgbClr val="FFFFFF"/>
                </a:solidFill>
                <a:latin typeface="Arial"/>
                <a:cs typeface="Arial"/>
              </a:rPr>
              <a:t>Congestion??</a:t>
            </a:r>
            <a:endParaRPr sz="287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2886" y="3402891"/>
            <a:ext cx="3479921" cy="3141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</p:spTree>
    <p:extLst>
      <p:ext uri="{BB962C8B-B14F-4D97-AF65-F5344CB8AC3E}">
        <p14:creationId xmlns:p14="http://schemas.microsoft.com/office/powerpoint/2010/main" val="18494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945" y="761516"/>
            <a:ext cx="7058170" cy="4699645"/>
          </a:xfrm>
          <a:custGeom>
            <a:avLst/>
            <a:gdLst/>
            <a:ahLst/>
            <a:cxnLst/>
            <a:rect l="l" t="t" r="r" b="b"/>
            <a:pathLst>
              <a:path w="10299700" h="6858000">
                <a:moveTo>
                  <a:pt x="0" y="6858000"/>
                </a:moveTo>
                <a:lnTo>
                  <a:pt x="10299700" y="6858000"/>
                </a:lnTo>
              </a:path>
              <a:path w="10299700" h="6858000">
                <a:moveTo>
                  <a:pt x="0" y="6858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 txBox="1"/>
          <p:nvPr/>
        </p:nvSpPr>
        <p:spPr>
          <a:xfrm>
            <a:off x="877836" y="5352373"/>
            <a:ext cx="10487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0</a:t>
            </a:r>
            <a:endParaRPr sz="123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535" y="4177462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3750</a:t>
            </a:r>
            <a:endParaRPr sz="123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535" y="3002551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7500</a:t>
            </a:r>
            <a:endParaRPr sz="123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435" y="1827640"/>
            <a:ext cx="452994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11250</a:t>
            </a:r>
            <a:endParaRPr sz="123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435" y="652728"/>
            <a:ext cx="452994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latin typeface="Arial"/>
                <a:cs typeface="Arial"/>
              </a:rPr>
              <a:t>15000</a:t>
            </a:r>
            <a:endParaRPr sz="123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168" y="5521952"/>
            <a:ext cx="6975491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  <a:tabLst>
                <a:tab pos="650137" algn="l"/>
                <a:tab pos="1291571" algn="l"/>
                <a:tab pos="1933440" algn="l"/>
                <a:tab pos="2575309" algn="l"/>
                <a:tab pos="3216743" algn="l"/>
                <a:tab pos="3858612" algn="l"/>
                <a:tab pos="4500046" algn="l"/>
                <a:tab pos="5141915" algn="l"/>
                <a:tab pos="5783349" algn="l"/>
                <a:tab pos="6232005" algn="l"/>
              </a:tabLst>
            </a:pPr>
            <a:r>
              <a:rPr sz="1234" spc="-3" dirty="0">
                <a:latin typeface="Arial"/>
                <a:cs typeface="Arial"/>
              </a:rPr>
              <a:t>2003	2004	2005	2006	2007	2008	2009	2010	2011	2012	2013</a:t>
            </a:r>
            <a:r>
              <a:rPr sz="1234" spc="-41" dirty="0">
                <a:latin typeface="Arial"/>
                <a:cs typeface="Arial"/>
              </a:rPr>
              <a:t> </a:t>
            </a:r>
            <a:r>
              <a:rPr sz="1234" spc="-24" dirty="0">
                <a:latin typeface="Arial"/>
                <a:cs typeface="Arial"/>
              </a:rPr>
              <a:t>(mid)</a:t>
            </a:r>
            <a:endParaRPr sz="1234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82249" y="2169844"/>
            <a:ext cx="6770970" cy="3287140"/>
            <a:chOff x="1701800" y="3166364"/>
            <a:chExt cx="9880600" cy="4796790"/>
          </a:xfrm>
        </p:grpSpPr>
        <p:sp>
          <p:nvSpPr>
            <p:cNvPr id="10" name="object 10"/>
            <p:cNvSpPr/>
            <p:nvPr/>
          </p:nvSpPr>
          <p:spPr>
            <a:xfrm>
              <a:off x="1701800" y="3166363"/>
              <a:ext cx="9829800" cy="4580255"/>
            </a:xfrm>
            <a:custGeom>
              <a:avLst/>
              <a:gdLst/>
              <a:ahLst/>
              <a:cxnLst/>
              <a:rect l="l" t="t" r="r" b="b"/>
              <a:pathLst>
                <a:path w="9829800" h="4580255">
                  <a:moveTo>
                    <a:pt x="469900" y="0"/>
                  </a:moveTo>
                  <a:lnTo>
                    <a:pt x="0" y="0"/>
                  </a:lnTo>
                  <a:lnTo>
                    <a:pt x="0" y="4417466"/>
                  </a:lnTo>
                  <a:lnTo>
                    <a:pt x="469900" y="4417466"/>
                  </a:lnTo>
                  <a:lnTo>
                    <a:pt x="469900" y="0"/>
                  </a:lnTo>
                  <a:close/>
                </a:path>
                <a:path w="9829800" h="4580255">
                  <a:moveTo>
                    <a:pt x="1409700" y="641908"/>
                  </a:moveTo>
                  <a:lnTo>
                    <a:pt x="939800" y="641908"/>
                  </a:lnTo>
                  <a:lnTo>
                    <a:pt x="939800" y="4402836"/>
                  </a:lnTo>
                  <a:lnTo>
                    <a:pt x="1409700" y="4402836"/>
                  </a:lnTo>
                  <a:lnTo>
                    <a:pt x="1409700" y="641908"/>
                  </a:lnTo>
                  <a:close/>
                </a:path>
                <a:path w="9829800" h="4580255">
                  <a:moveTo>
                    <a:pt x="2336800" y="1338224"/>
                  </a:moveTo>
                  <a:lnTo>
                    <a:pt x="1866900" y="1338224"/>
                  </a:lnTo>
                  <a:lnTo>
                    <a:pt x="1866900" y="4438955"/>
                  </a:lnTo>
                  <a:lnTo>
                    <a:pt x="2336800" y="4438955"/>
                  </a:lnTo>
                  <a:lnTo>
                    <a:pt x="2336800" y="1338224"/>
                  </a:lnTo>
                  <a:close/>
                </a:path>
                <a:path w="9829800" h="4580255">
                  <a:moveTo>
                    <a:pt x="3276600" y="1345996"/>
                  </a:moveTo>
                  <a:lnTo>
                    <a:pt x="2806700" y="1345996"/>
                  </a:lnTo>
                  <a:lnTo>
                    <a:pt x="2806700" y="4400550"/>
                  </a:lnTo>
                  <a:lnTo>
                    <a:pt x="3276600" y="4400550"/>
                  </a:lnTo>
                  <a:lnTo>
                    <a:pt x="3276600" y="1345996"/>
                  </a:lnTo>
                  <a:close/>
                </a:path>
                <a:path w="9829800" h="4580255">
                  <a:moveTo>
                    <a:pt x="4216400" y="950518"/>
                  </a:moveTo>
                  <a:lnTo>
                    <a:pt x="3746500" y="950518"/>
                  </a:lnTo>
                  <a:lnTo>
                    <a:pt x="3746500" y="4365345"/>
                  </a:lnTo>
                  <a:lnTo>
                    <a:pt x="4216400" y="4365345"/>
                  </a:lnTo>
                  <a:lnTo>
                    <a:pt x="4216400" y="950518"/>
                  </a:lnTo>
                  <a:close/>
                </a:path>
                <a:path w="9829800" h="4580255">
                  <a:moveTo>
                    <a:pt x="5143500" y="1249527"/>
                  </a:moveTo>
                  <a:lnTo>
                    <a:pt x="4686300" y="1249527"/>
                  </a:lnTo>
                  <a:lnTo>
                    <a:pt x="4686300" y="4407865"/>
                  </a:lnTo>
                  <a:lnTo>
                    <a:pt x="5143500" y="4407865"/>
                  </a:lnTo>
                  <a:lnTo>
                    <a:pt x="5143500" y="1249527"/>
                  </a:lnTo>
                  <a:close/>
                </a:path>
                <a:path w="9829800" h="4580255">
                  <a:moveTo>
                    <a:pt x="6083300" y="1659636"/>
                  </a:moveTo>
                  <a:lnTo>
                    <a:pt x="5613400" y="1659636"/>
                  </a:lnTo>
                  <a:lnTo>
                    <a:pt x="5613400" y="4465929"/>
                  </a:lnTo>
                  <a:lnTo>
                    <a:pt x="6083300" y="4465929"/>
                  </a:lnTo>
                  <a:lnTo>
                    <a:pt x="6083300" y="1659636"/>
                  </a:lnTo>
                  <a:close/>
                </a:path>
                <a:path w="9829800" h="4580255">
                  <a:moveTo>
                    <a:pt x="7023100" y="1838858"/>
                  </a:moveTo>
                  <a:lnTo>
                    <a:pt x="6553200" y="1838858"/>
                  </a:lnTo>
                  <a:lnTo>
                    <a:pt x="6553200" y="4429811"/>
                  </a:lnTo>
                  <a:lnTo>
                    <a:pt x="7023100" y="4429811"/>
                  </a:lnTo>
                  <a:lnTo>
                    <a:pt x="7023100" y="1838858"/>
                  </a:lnTo>
                  <a:close/>
                </a:path>
                <a:path w="9829800" h="4580255">
                  <a:moveTo>
                    <a:pt x="7962900" y="2048713"/>
                  </a:moveTo>
                  <a:lnTo>
                    <a:pt x="7493000" y="2048713"/>
                  </a:lnTo>
                  <a:lnTo>
                    <a:pt x="7493000" y="4470501"/>
                  </a:lnTo>
                  <a:lnTo>
                    <a:pt x="7962900" y="4470501"/>
                  </a:lnTo>
                  <a:lnTo>
                    <a:pt x="7962900" y="2048713"/>
                  </a:lnTo>
                  <a:close/>
                </a:path>
                <a:path w="9829800" h="4580255">
                  <a:moveTo>
                    <a:pt x="8890000" y="2287371"/>
                  </a:moveTo>
                  <a:lnTo>
                    <a:pt x="8420100" y="2287371"/>
                  </a:lnTo>
                  <a:lnTo>
                    <a:pt x="8420100" y="4466844"/>
                  </a:lnTo>
                  <a:lnTo>
                    <a:pt x="8890000" y="4466844"/>
                  </a:lnTo>
                  <a:lnTo>
                    <a:pt x="8890000" y="2287371"/>
                  </a:lnTo>
                  <a:close/>
                </a:path>
                <a:path w="9829800" h="4580255">
                  <a:moveTo>
                    <a:pt x="9829800" y="3184855"/>
                  </a:moveTo>
                  <a:lnTo>
                    <a:pt x="9359900" y="3184855"/>
                  </a:lnTo>
                  <a:lnTo>
                    <a:pt x="9359900" y="4580229"/>
                  </a:lnTo>
                  <a:lnTo>
                    <a:pt x="9829800" y="4580229"/>
                  </a:lnTo>
                  <a:lnTo>
                    <a:pt x="9829800" y="3184855"/>
                  </a:lnTo>
                  <a:close/>
                </a:path>
              </a:pathLst>
            </a:custGeom>
            <a:solidFill>
              <a:srgbClr val="6EA45A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1800" y="7531709"/>
              <a:ext cx="9829800" cy="431800"/>
            </a:xfrm>
            <a:custGeom>
              <a:avLst/>
              <a:gdLst/>
              <a:ahLst/>
              <a:cxnLst/>
              <a:rect l="l" t="t" r="r" b="b"/>
              <a:pathLst>
                <a:path w="9829800" h="431800">
                  <a:moveTo>
                    <a:pt x="469900" y="52120"/>
                  </a:moveTo>
                  <a:lnTo>
                    <a:pt x="0" y="52120"/>
                  </a:lnTo>
                  <a:lnTo>
                    <a:pt x="0" y="431190"/>
                  </a:lnTo>
                  <a:lnTo>
                    <a:pt x="469900" y="431190"/>
                  </a:lnTo>
                  <a:lnTo>
                    <a:pt x="469900" y="52120"/>
                  </a:lnTo>
                  <a:close/>
                </a:path>
                <a:path w="9829800" h="431800">
                  <a:moveTo>
                    <a:pt x="1409700" y="37490"/>
                  </a:moveTo>
                  <a:lnTo>
                    <a:pt x="939800" y="37490"/>
                  </a:lnTo>
                  <a:lnTo>
                    <a:pt x="939800" y="431190"/>
                  </a:lnTo>
                  <a:lnTo>
                    <a:pt x="1409700" y="431190"/>
                  </a:lnTo>
                  <a:lnTo>
                    <a:pt x="1409700" y="37490"/>
                  </a:lnTo>
                  <a:close/>
                </a:path>
                <a:path w="9829800" h="431800">
                  <a:moveTo>
                    <a:pt x="2336800" y="73609"/>
                  </a:moveTo>
                  <a:lnTo>
                    <a:pt x="1866900" y="73609"/>
                  </a:lnTo>
                  <a:lnTo>
                    <a:pt x="1866900" y="431190"/>
                  </a:lnTo>
                  <a:lnTo>
                    <a:pt x="2336800" y="431190"/>
                  </a:lnTo>
                  <a:lnTo>
                    <a:pt x="2336800" y="73609"/>
                  </a:lnTo>
                  <a:close/>
                </a:path>
                <a:path w="9829800" h="431800">
                  <a:moveTo>
                    <a:pt x="3276600" y="35204"/>
                  </a:moveTo>
                  <a:lnTo>
                    <a:pt x="2806700" y="35204"/>
                  </a:lnTo>
                  <a:lnTo>
                    <a:pt x="2806700" y="431190"/>
                  </a:lnTo>
                  <a:lnTo>
                    <a:pt x="3276600" y="431190"/>
                  </a:lnTo>
                  <a:lnTo>
                    <a:pt x="3276600" y="35204"/>
                  </a:lnTo>
                  <a:close/>
                </a:path>
                <a:path w="9829800" h="431800">
                  <a:moveTo>
                    <a:pt x="4216400" y="0"/>
                  </a:moveTo>
                  <a:lnTo>
                    <a:pt x="3746500" y="0"/>
                  </a:lnTo>
                  <a:lnTo>
                    <a:pt x="3746500" y="431190"/>
                  </a:lnTo>
                  <a:lnTo>
                    <a:pt x="4216400" y="431190"/>
                  </a:lnTo>
                  <a:lnTo>
                    <a:pt x="4216400" y="0"/>
                  </a:lnTo>
                  <a:close/>
                </a:path>
                <a:path w="9829800" h="431800">
                  <a:moveTo>
                    <a:pt x="5143500" y="42519"/>
                  </a:moveTo>
                  <a:lnTo>
                    <a:pt x="4686300" y="42519"/>
                  </a:lnTo>
                  <a:lnTo>
                    <a:pt x="4686300" y="431190"/>
                  </a:lnTo>
                  <a:lnTo>
                    <a:pt x="5143500" y="431190"/>
                  </a:lnTo>
                  <a:lnTo>
                    <a:pt x="5143500" y="42519"/>
                  </a:lnTo>
                  <a:close/>
                </a:path>
                <a:path w="9829800" h="431800">
                  <a:moveTo>
                    <a:pt x="6083300" y="100584"/>
                  </a:moveTo>
                  <a:lnTo>
                    <a:pt x="5613400" y="100584"/>
                  </a:lnTo>
                  <a:lnTo>
                    <a:pt x="5613400" y="431190"/>
                  </a:lnTo>
                  <a:lnTo>
                    <a:pt x="6083300" y="431190"/>
                  </a:lnTo>
                  <a:lnTo>
                    <a:pt x="6083300" y="100584"/>
                  </a:lnTo>
                  <a:close/>
                </a:path>
                <a:path w="9829800" h="431800">
                  <a:moveTo>
                    <a:pt x="7023100" y="64465"/>
                  </a:moveTo>
                  <a:lnTo>
                    <a:pt x="6553200" y="64465"/>
                  </a:lnTo>
                  <a:lnTo>
                    <a:pt x="6553200" y="431190"/>
                  </a:lnTo>
                  <a:lnTo>
                    <a:pt x="7023100" y="431190"/>
                  </a:lnTo>
                  <a:lnTo>
                    <a:pt x="7023100" y="64465"/>
                  </a:lnTo>
                  <a:close/>
                </a:path>
                <a:path w="9829800" h="431800">
                  <a:moveTo>
                    <a:pt x="7962900" y="105156"/>
                  </a:moveTo>
                  <a:lnTo>
                    <a:pt x="7493000" y="105156"/>
                  </a:lnTo>
                  <a:lnTo>
                    <a:pt x="7493000" y="431190"/>
                  </a:lnTo>
                  <a:lnTo>
                    <a:pt x="7962900" y="431190"/>
                  </a:lnTo>
                  <a:lnTo>
                    <a:pt x="7962900" y="105156"/>
                  </a:lnTo>
                  <a:close/>
                </a:path>
                <a:path w="9829800" h="431800">
                  <a:moveTo>
                    <a:pt x="8890000" y="101498"/>
                  </a:moveTo>
                  <a:lnTo>
                    <a:pt x="8420100" y="101498"/>
                  </a:lnTo>
                  <a:lnTo>
                    <a:pt x="8420100" y="431190"/>
                  </a:lnTo>
                  <a:lnTo>
                    <a:pt x="8890000" y="431190"/>
                  </a:lnTo>
                  <a:lnTo>
                    <a:pt x="8890000" y="101498"/>
                  </a:lnTo>
                  <a:close/>
                </a:path>
                <a:path w="9829800" h="431800">
                  <a:moveTo>
                    <a:pt x="9829800" y="214884"/>
                  </a:moveTo>
                  <a:lnTo>
                    <a:pt x="9359900" y="214884"/>
                  </a:lnTo>
                  <a:lnTo>
                    <a:pt x="9359900" y="431190"/>
                  </a:lnTo>
                  <a:lnTo>
                    <a:pt x="9829800" y="431190"/>
                  </a:lnTo>
                  <a:lnTo>
                    <a:pt x="9829800" y="214884"/>
                  </a:lnTo>
                  <a:close/>
                </a:path>
              </a:pathLst>
            </a:custGeom>
            <a:solidFill>
              <a:srgbClr val="3B6C9D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10900" y="6438900"/>
              <a:ext cx="571500" cy="254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75680" y="4369764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3052</a:t>
            </a:r>
            <a:endParaRPr sz="1234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73531" y="3629170"/>
            <a:ext cx="1035662" cy="339419"/>
            <a:chOff x="9131300" y="5295900"/>
            <a:chExt cx="1511300" cy="495300"/>
          </a:xfrm>
        </p:grpSpPr>
        <p:sp>
          <p:nvSpPr>
            <p:cNvPr id="15" name="object 15"/>
            <p:cNvSpPr/>
            <p:nvPr/>
          </p:nvSpPr>
          <p:spPr>
            <a:xfrm>
              <a:off x="10071100" y="5537200"/>
              <a:ext cx="571500" cy="25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9131300" y="5295900"/>
              <a:ext cx="584200" cy="25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92381" y="3591190"/>
            <a:ext cx="1007813" cy="367861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lnSpc>
                <a:spcPts val="1384"/>
              </a:lnSpc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5297</a:t>
            </a:r>
            <a:endParaRPr sz="1234">
              <a:latin typeface="Arial"/>
              <a:cs typeface="Arial"/>
            </a:endParaRPr>
          </a:p>
          <a:p>
            <a:pPr marL="650137">
              <a:lnSpc>
                <a:spcPts val="1384"/>
              </a:lnSpc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4767</a:t>
            </a:r>
            <a:endParaRPr sz="1234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9505" y="3489921"/>
            <a:ext cx="400340" cy="174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9" name="object 19"/>
          <p:cNvSpPr txBox="1"/>
          <p:nvPr/>
        </p:nvSpPr>
        <p:spPr>
          <a:xfrm>
            <a:off x="5750723" y="3447381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5667</a:t>
            </a:r>
            <a:endParaRPr sz="1234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94183" y="3359376"/>
            <a:ext cx="391637" cy="1740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21"/>
          <p:cNvSpPr txBox="1"/>
          <p:nvPr/>
        </p:nvSpPr>
        <p:spPr>
          <a:xfrm>
            <a:off x="5109074" y="3324563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6138</a:t>
            </a:r>
            <a:endParaRPr sz="1234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50157" y="3080878"/>
            <a:ext cx="400340" cy="1740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3" name="object 23"/>
          <p:cNvSpPr txBox="1"/>
          <p:nvPr/>
        </p:nvSpPr>
        <p:spPr>
          <a:xfrm>
            <a:off x="4467424" y="3043524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6908</a:t>
            </a:r>
            <a:endParaRPr sz="1234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06132" y="2880708"/>
            <a:ext cx="400340" cy="174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5" name="object 25"/>
          <p:cNvSpPr txBox="1"/>
          <p:nvPr/>
        </p:nvSpPr>
        <p:spPr>
          <a:xfrm>
            <a:off x="3825775" y="2838620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7469</a:t>
            </a:r>
            <a:endParaRPr sz="1234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70810" y="3150502"/>
            <a:ext cx="365528" cy="1740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7" name="object 27"/>
          <p:cNvSpPr txBox="1"/>
          <p:nvPr/>
        </p:nvSpPr>
        <p:spPr>
          <a:xfrm>
            <a:off x="3184117" y="3109632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6681</a:t>
            </a:r>
            <a:endParaRPr sz="1234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26784" y="3141799"/>
            <a:ext cx="391637" cy="174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9" name="object 29"/>
          <p:cNvSpPr txBox="1"/>
          <p:nvPr/>
        </p:nvSpPr>
        <p:spPr>
          <a:xfrm>
            <a:off x="2542467" y="3104306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6782</a:t>
            </a:r>
            <a:endParaRPr sz="1234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82759" y="2663132"/>
            <a:ext cx="400340" cy="174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1" name="object 31"/>
          <p:cNvSpPr txBox="1"/>
          <p:nvPr/>
        </p:nvSpPr>
        <p:spPr>
          <a:xfrm>
            <a:off x="1900818" y="2627136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8226</a:t>
            </a:r>
            <a:endParaRPr sz="1234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8734" y="2227980"/>
            <a:ext cx="391637" cy="174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3" name="object 33"/>
          <p:cNvSpPr txBox="1"/>
          <p:nvPr/>
        </p:nvSpPr>
        <p:spPr>
          <a:xfrm>
            <a:off x="1259168" y="2187249"/>
            <a:ext cx="365963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9662</a:t>
            </a:r>
            <a:endParaRPr sz="1234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705096" y="5361076"/>
            <a:ext cx="304607" cy="174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5" name="object 35"/>
          <p:cNvSpPr txBox="1"/>
          <p:nvPr/>
        </p:nvSpPr>
        <p:spPr>
          <a:xfrm>
            <a:off x="7719230" y="5325985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487</a:t>
            </a:r>
            <a:endParaRPr sz="1234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1071" y="5291452"/>
            <a:ext cx="304607" cy="1740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7" name="object 37"/>
          <p:cNvSpPr txBox="1"/>
          <p:nvPr/>
        </p:nvSpPr>
        <p:spPr>
          <a:xfrm>
            <a:off x="7077580" y="5248284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735</a:t>
            </a:r>
            <a:endParaRPr sz="1234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17046" y="5291452"/>
            <a:ext cx="313310" cy="1653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9" name="object 39"/>
          <p:cNvSpPr txBox="1"/>
          <p:nvPr/>
        </p:nvSpPr>
        <p:spPr>
          <a:xfrm>
            <a:off x="6435931" y="5250791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727</a:t>
            </a:r>
            <a:endParaRPr sz="1234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773020" y="5265343"/>
            <a:ext cx="313310" cy="1740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1" name="object 41"/>
          <p:cNvSpPr txBox="1"/>
          <p:nvPr/>
        </p:nvSpPr>
        <p:spPr>
          <a:xfrm>
            <a:off x="5794282" y="5222907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816</a:t>
            </a:r>
            <a:endParaRPr sz="1234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37698" y="5282749"/>
            <a:ext cx="304607" cy="1740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3" name="object 43"/>
          <p:cNvSpPr txBox="1"/>
          <p:nvPr/>
        </p:nvSpPr>
        <p:spPr>
          <a:xfrm>
            <a:off x="5152623" y="5247658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737</a:t>
            </a:r>
            <a:endParaRPr sz="1234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93672" y="5247937"/>
            <a:ext cx="313310" cy="1740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5" name="object 45"/>
          <p:cNvSpPr txBox="1"/>
          <p:nvPr/>
        </p:nvSpPr>
        <p:spPr>
          <a:xfrm>
            <a:off x="4510974" y="5207868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864</a:t>
            </a:r>
            <a:endParaRPr sz="1234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49647" y="5221827"/>
            <a:ext cx="313310" cy="1740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7" name="object 47"/>
          <p:cNvSpPr txBox="1"/>
          <p:nvPr/>
        </p:nvSpPr>
        <p:spPr>
          <a:xfrm>
            <a:off x="3869324" y="5178730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957</a:t>
            </a:r>
            <a:endParaRPr sz="1234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214325" y="5239233"/>
            <a:ext cx="304607" cy="1740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9" name="object 49"/>
          <p:cNvSpPr txBox="1"/>
          <p:nvPr/>
        </p:nvSpPr>
        <p:spPr>
          <a:xfrm>
            <a:off x="3227666" y="5202855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880</a:t>
            </a:r>
            <a:endParaRPr sz="1234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70299" y="5265343"/>
            <a:ext cx="304607" cy="1740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1" name="object 51"/>
          <p:cNvSpPr txBox="1"/>
          <p:nvPr/>
        </p:nvSpPr>
        <p:spPr>
          <a:xfrm>
            <a:off x="2586017" y="5229172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796</a:t>
            </a:r>
            <a:endParaRPr sz="1234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926274" y="5239233"/>
            <a:ext cx="313310" cy="1740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3" name="object 53"/>
          <p:cNvSpPr txBox="1"/>
          <p:nvPr/>
        </p:nvSpPr>
        <p:spPr>
          <a:xfrm>
            <a:off x="1944368" y="5204421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875</a:t>
            </a:r>
            <a:endParaRPr sz="1234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82249" y="5256640"/>
            <a:ext cx="313310" cy="1740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5" name="object 55"/>
          <p:cNvSpPr txBox="1"/>
          <p:nvPr/>
        </p:nvSpPr>
        <p:spPr>
          <a:xfrm>
            <a:off x="1302718" y="5214447"/>
            <a:ext cx="278932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3" dirty="0">
                <a:solidFill>
                  <a:srgbClr val="FFFFFF"/>
                </a:solidFill>
                <a:latin typeface="Arial"/>
                <a:cs typeface="Arial"/>
              </a:rPr>
              <a:t>843</a:t>
            </a:r>
            <a:endParaRPr sz="1234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758961" y="2225325"/>
            <a:ext cx="1384219" cy="147952"/>
            <a:chOff x="5315965" y="3247326"/>
            <a:chExt cx="2019935" cy="215900"/>
          </a:xfrm>
        </p:grpSpPr>
        <p:sp>
          <p:nvSpPr>
            <p:cNvPr id="57" name="object 57"/>
            <p:cNvSpPr/>
            <p:nvPr/>
          </p:nvSpPr>
          <p:spPr>
            <a:xfrm>
              <a:off x="5315965" y="324732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0"/>
                  </a:moveTo>
                  <a:lnTo>
                    <a:pt x="215900" y="0"/>
                  </a:lnTo>
                  <a:lnTo>
                    <a:pt x="215900" y="215900"/>
                  </a:lnTo>
                  <a:lnTo>
                    <a:pt x="0" y="215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C9D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  <p:sp>
          <p:nvSpPr>
            <p:cNvPr id="58" name="object 58"/>
            <p:cNvSpPr/>
            <p:nvPr/>
          </p:nvSpPr>
          <p:spPr>
            <a:xfrm>
              <a:off x="7119886" y="324732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0"/>
                  </a:moveTo>
                  <a:lnTo>
                    <a:pt x="215900" y="0"/>
                  </a:lnTo>
                  <a:lnTo>
                    <a:pt x="215900" y="215900"/>
                  </a:lnTo>
                  <a:lnTo>
                    <a:pt x="0" y="215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A45A"/>
            </a:solidFill>
          </p:spPr>
          <p:txBody>
            <a:bodyPr wrap="square" lIns="0" tIns="0" rIns="0" bIns="0" rtlCol="0"/>
            <a:lstStyle/>
            <a:p>
              <a:endParaRPr sz="1234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012499" y="2186727"/>
            <a:ext cx="359871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-10" dirty="0">
                <a:latin typeface="Arial"/>
                <a:cs typeface="Arial"/>
              </a:rPr>
              <a:t>Fatal</a:t>
            </a:r>
            <a:endParaRPr sz="1234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835707" y="114002"/>
            <a:ext cx="7473305" cy="593563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</a:pPr>
            <a:r>
              <a:rPr sz="3800" spc="-30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ACCIDENTS</a:t>
            </a:r>
            <a:r>
              <a:rPr sz="3800" spc="-4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00" spc="-2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(BANGALORE)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12"/>
          </p:nvPr>
        </p:nvSpPr>
        <p:spPr>
          <a:xfrm>
            <a:off x="4541540" y="4423273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22</a:t>
            </a:fld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5248687" y="2186727"/>
            <a:ext cx="711039" cy="198712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8703">
              <a:spcBef>
                <a:spcPts val="69"/>
              </a:spcBef>
            </a:pPr>
            <a:r>
              <a:rPr sz="1234" spc="3" dirty="0">
                <a:latin typeface="Arial"/>
                <a:cs typeface="Arial"/>
              </a:rPr>
              <a:t>Non-Fatal</a:t>
            </a:r>
            <a:endParaRPr sz="123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3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2057400"/>
            <a:ext cx="4614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 action="ppaction://hlinkfile"/>
              </a:rPr>
              <a:t>Why Pedestrian Crossings Don’t Matter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842" y="461482"/>
            <a:ext cx="8216158" cy="485842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  <a:tabLst>
                <a:tab pos="3586634" algn="l"/>
              </a:tabLst>
            </a:pPr>
            <a:r>
              <a:rPr sz="3100" spc="-113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MITIGATION</a:t>
            </a:r>
            <a:r>
              <a:rPr lang="en-US" sz="3100" spc="-113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sz="3100" spc="-113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PLAN</a:t>
            </a:r>
            <a:r>
              <a:rPr lang="en-US" sz="3100" spc="-113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sz="3100" spc="-113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FOR PEDESTRAIN SAFETY</a:t>
            </a:r>
            <a:endParaRPr sz="3100" spc="-113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7010400" y="6553200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6842" y="1066800"/>
            <a:ext cx="8216158" cy="3578996"/>
          </a:xfrm>
          <a:prstGeom prst="rect">
            <a:avLst/>
          </a:prstGeom>
        </p:spPr>
        <p:txBody>
          <a:bodyPr vert="horz" wrap="square" lIns="0" tIns="8703" rIns="0" bIns="0" rtlCol="0">
            <a:spAutoFit/>
          </a:bodyPr>
          <a:lstStyle/>
          <a:p>
            <a:pPr marL="523054" indent="-514350">
              <a:lnSpc>
                <a:spcPct val="150000"/>
              </a:lnSpc>
              <a:spcBef>
                <a:spcPts val="69"/>
              </a:spcBef>
              <a:buSzPct val="81578"/>
              <a:buFont typeface="+mj-lt"/>
              <a:buAutoNum type="arabicPeriod"/>
              <a:tabLst>
                <a:tab pos="217583" algn="l"/>
              </a:tabLst>
            </a:pP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infrastructure (walkways, over/under-pass etc)</a:t>
            </a:r>
          </a:p>
          <a:p>
            <a:pPr marL="523054" indent="-514350">
              <a:lnSpc>
                <a:spcPct val="150000"/>
              </a:lnSpc>
              <a:spcBef>
                <a:spcPts val="2426"/>
              </a:spcBef>
              <a:buSzPct val="81578"/>
              <a:buFont typeface="+mj-lt"/>
              <a:buAutoNum type="arabicPeriod"/>
              <a:tabLst>
                <a:tab pos="217583" algn="l"/>
                <a:tab pos="1642750" algn="l"/>
              </a:tabLst>
            </a:pP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US"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(Traffic signs, Fines, Education, Culture)</a:t>
            </a:r>
          </a:p>
          <a:p>
            <a:pPr marL="523054" indent="-514350">
              <a:lnSpc>
                <a:spcPct val="150000"/>
              </a:lnSpc>
              <a:spcBef>
                <a:spcPts val="2426"/>
              </a:spcBef>
              <a:buSzPct val="81578"/>
              <a:buFont typeface="+mj-lt"/>
              <a:buAutoNum type="arabicPeriod"/>
              <a:tabLst>
                <a:tab pos="217583" algn="l"/>
                <a:tab pos="1076164" algn="l"/>
                <a:tab pos="2654945" algn="l"/>
                <a:tab pos="4126674" algn="l"/>
              </a:tabLst>
            </a:pP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lang="en-US"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(Optimum</a:t>
            </a:r>
            <a:r>
              <a:rPr lang="en-US"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13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speed, designs etc.)</a:t>
            </a:r>
          </a:p>
        </p:txBody>
      </p:sp>
    </p:spTree>
    <p:extLst>
      <p:ext uri="{BB962C8B-B14F-4D97-AF65-F5344CB8AC3E}">
        <p14:creationId xmlns:p14="http://schemas.microsoft.com/office/powerpoint/2010/main" val="28618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15340"/>
            <a:ext cx="8379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4000" spc="-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endParaRPr sz="4000" spc="-11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305452"/>
            <a:ext cx="7366000" cy="4709623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27050" indent="-514350">
              <a:lnSpc>
                <a:spcPct val="150000"/>
              </a:lnSpc>
              <a:spcBef>
                <a:spcPts val="825"/>
              </a:spcBef>
              <a:buClr>
                <a:srgbClr val="93A299"/>
              </a:buClr>
              <a:buSzPct val="84375"/>
              <a:buFont typeface="+mj-lt"/>
              <a:buAutoNum type="arabicPeriod"/>
              <a:tabLst>
                <a:tab pos="195580" algn="l"/>
              </a:tabLst>
            </a:pPr>
            <a:r>
              <a:rPr sz="3200" spc="-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Off-street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facilities </a:t>
            </a:r>
            <a:r>
              <a:rPr sz="3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3200" spc="3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Walkways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7050" indent="-514350">
              <a:lnSpc>
                <a:spcPct val="150000"/>
              </a:lnSpc>
              <a:spcBef>
                <a:spcPts val="730"/>
              </a:spcBef>
              <a:buClr>
                <a:srgbClr val="93A299"/>
              </a:buClr>
              <a:buSzPct val="84375"/>
              <a:buFont typeface="+mj-lt"/>
              <a:buAutoNum type="arabicPeriod"/>
              <a:tabLst>
                <a:tab pos="195580" algn="l"/>
              </a:tabLst>
            </a:pPr>
            <a:r>
              <a:rPr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On-street</a:t>
            </a:r>
            <a:r>
              <a:rPr sz="3200" spc="-1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Sidewalks/Footpath</a:t>
            </a:r>
            <a:endParaRPr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7050" indent="-514350">
              <a:lnSpc>
                <a:spcPct val="150000"/>
              </a:lnSpc>
              <a:spcBef>
                <a:spcPts val="760"/>
              </a:spcBef>
              <a:buClr>
                <a:srgbClr val="93A299"/>
              </a:buClr>
              <a:buSzPct val="84375"/>
              <a:buFont typeface="+mj-lt"/>
              <a:buAutoNum type="arabicPeriod"/>
              <a:tabLst>
                <a:tab pos="195580" algn="l"/>
              </a:tabLst>
            </a:pP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Crosswalks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>
              <a:lnSpc>
                <a:spcPct val="150000"/>
              </a:lnSpc>
              <a:spcBef>
                <a:spcPts val="665"/>
              </a:spcBef>
              <a:buClr>
                <a:srgbClr val="93A299"/>
              </a:buClr>
              <a:buSzPct val="83928"/>
              <a:buFont typeface="+mj-lt"/>
              <a:buAutoNum type="arabicPeriod"/>
              <a:tabLst>
                <a:tab pos="4622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Un-signalized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>
              <a:lnSpc>
                <a:spcPct val="150000"/>
              </a:lnSpc>
              <a:spcBef>
                <a:spcPts val="640"/>
              </a:spcBef>
              <a:buClr>
                <a:srgbClr val="93A299"/>
              </a:buClr>
              <a:buSzPct val="83928"/>
              <a:buFont typeface="+mj-lt"/>
              <a:buAutoNum type="arabicPeriod"/>
              <a:tabLst>
                <a:tab pos="4622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Signalized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>
              <a:lnSpc>
                <a:spcPct val="150000"/>
              </a:lnSpc>
              <a:spcBef>
                <a:spcPts val="740"/>
              </a:spcBef>
              <a:buClr>
                <a:srgbClr val="93A299"/>
              </a:buClr>
              <a:buSzPct val="83928"/>
              <a:buFont typeface="+mj-lt"/>
              <a:buAutoNum type="arabicPeriod"/>
              <a:tabLst>
                <a:tab pos="4622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Mid-block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01"/>
            <a:ext cx="6934200" cy="67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57200"/>
            <a:ext cx="89370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Guard Rails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66520"/>
            <a:ext cx="7923971" cy="47549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6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0" y="609600"/>
            <a:ext cx="8105290" cy="56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987" y="173496"/>
            <a:ext cx="4130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sz="40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4000" spc="-3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Who?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654" y="753103"/>
            <a:ext cx="8608746" cy="6057427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living on earth – a</a:t>
            </a:r>
            <a:r>
              <a:rPr sz="2400" spc="3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230504" indent="-342900" algn="just">
              <a:lnSpc>
                <a:spcPct val="150000"/>
              </a:lnSpc>
              <a:spcBef>
                <a:spcPts val="46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Organization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(WHO,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2013) defines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is any person who is travelling by walking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at 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of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or her</a:t>
            </a:r>
            <a:r>
              <a:rPr sz="2400" spc="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journey.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lnSpc>
                <a:spcPct val="150000"/>
              </a:lnSpc>
              <a:spcBef>
                <a:spcPts val="47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lang="en-US" sz="24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4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arious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and aids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 such as  wheelchairs, </a:t>
            </a:r>
            <a:r>
              <a:rPr sz="24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walkers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canes, 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skateboards, and roller</a:t>
            </a:r>
            <a:r>
              <a:rPr sz="2400" spc="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blades.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76200" indent="-342900" algn="just">
              <a:lnSpc>
                <a:spcPct val="150000"/>
              </a:lnSpc>
              <a:spcBef>
                <a:spcPts val="50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carry items of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varying quantities, held in  hands, strapped on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back,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placed on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head, balanced  on shoulders, or pushed/pulled along. </a:t>
            </a:r>
            <a:endParaRPr lang="en-US" sz="2400" spc="-5" dirty="0" smtClean="0">
              <a:solidFill>
                <a:srgbClr val="2929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76200" indent="-342900" algn="just">
              <a:spcBef>
                <a:spcPts val="50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4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is also  considered a pedestrian when running, jogging, hiking, or  when sitting or lying down in </a:t>
            </a:r>
            <a:r>
              <a:rPr sz="24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4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roadway</a:t>
            </a:r>
            <a:r>
              <a:rPr sz="2400" spc="-2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41" y="365126"/>
            <a:ext cx="7096287" cy="61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83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914400"/>
            <a:ext cx="6959947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69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43939"/>
            <a:ext cx="6705600" cy="54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14399"/>
            <a:ext cx="6096000" cy="49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7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46237"/>
            <a:ext cx="7062714" cy="40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3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1927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23116"/>
            <a:ext cx="5271167" cy="66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3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98" y="311665"/>
            <a:ext cx="21697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362" y="1057317"/>
            <a:ext cx="8540238" cy="579132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265" marR="269240" indent="-457200" algn="just">
              <a:lnSpc>
                <a:spcPct val="150000"/>
              </a:lnSpc>
              <a:spcBef>
                <a:spcPts val="260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footpath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 of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or other public place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 laid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built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388620" indent="-457200" algn="just">
              <a:lnSpc>
                <a:spcPct val="150000"/>
              </a:lnSpc>
              <a:spcBef>
                <a:spcPts val="530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Footpaths may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alongside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or through parks  and other open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spaces,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include overbridges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subways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190500" indent="-457200" algn="just">
              <a:lnSpc>
                <a:spcPct val="150000"/>
              </a:lnSpc>
              <a:spcBef>
                <a:spcPts val="60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Footways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those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of access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roads which are  intended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by pedestrians, and which generally are  parallel with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carriageways and separated by 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curb.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080" indent="-457200" algn="just">
              <a:lnSpc>
                <a:spcPct val="150000"/>
              </a:lnSpc>
              <a:spcBef>
                <a:spcPts val="56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those pedestrian routes which are located  away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carriageways and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routes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motor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41123"/>
            <a:ext cx="7531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</a:t>
            </a:r>
            <a:r>
              <a:rPr sz="4000" spc="-7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4000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guidelines </a:t>
            </a:r>
            <a:r>
              <a:rPr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4000" spc="-67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76512"/>
            <a:ext cx="8227060" cy="5397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527050" indent="-514350" algn="just">
              <a:lnSpc>
                <a:spcPct val="20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Urban </a:t>
            </a:r>
            <a:r>
              <a:rPr sz="2800" spc="-1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(NUTP),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2006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7050" indent="-514350" algn="just">
              <a:lnSpc>
                <a:spcPct val="200000"/>
              </a:lnSpc>
              <a:spcBef>
                <a:spcPts val="49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Mission on </a:t>
            </a:r>
            <a:r>
              <a:rPr sz="2800" spc="-5" dirty="0">
                <a:solidFill>
                  <a:srgbClr val="3637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Habitat</a:t>
            </a:r>
            <a:r>
              <a:rPr sz="2800" spc="4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(NMSH)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7050" indent="-514350" algn="just">
              <a:lnSpc>
                <a:spcPct val="20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IRC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Guidelines addressing</a:t>
            </a:r>
            <a:r>
              <a:rPr sz="2800" spc="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lvl="1" algn="just">
              <a:lnSpc>
                <a:spcPct val="200000"/>
              </a:lnSpc>
              <a:spcBef>
                <a:spcPts val="525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r>
              <a:rPr lang="en-US" sz="2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IRC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Guidelines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</a:t>
            </a:r>
            <a:r>
              <a:rPr sz="2800" spc="2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endParaRPr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marR="406400" indent="-514350" algn="just">
              <a:lnSpc>
                <a:spcPct val="200000"/>
              </a:lnSpc>
              <a:spcBef>
                <a:spcPts val="575"/>
              </a:spcBef>
              <a:buClr>
                <a:srgbClr val="93A299"/>
              </a:buClr>
              <a:buSzPct val="85416"/>
              <a:buFont typeface="+mj-lt"/>
              <a:buAutoNum type="arabicPeriod"/>
              <a:tabLst>
                <a:tab pos="195580" algn="l"/>
              </a:tabLst>
            </a:pPr>
            <a:r>
              <a:rPr sz="2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800" spc="-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Development Policy 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(ITDP),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203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8914"/>
            <a:ext cx="5394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z="40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4000" spc="-9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9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</a:t>
            </a:r>
            <a:r>
              <a:rPr sz="4000" spc="-56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210" y="923579"/>
            <a:ext cx="8422189" cy="539109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59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wherever pedestrians will use</a:t>
            </a:r>
            <a:r>
              <a:rPr sz="3000" spc="7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117475" indent="-342900" algn="just">
              <a:lnSpc>
                <a:spcPct val="101499"/>
              </a:lnSpc>
              <a:spcBef>
                <a:spcPts val="45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dimensions and geometry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 access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lnSpc>
                <a:spcPts val="2820"/>
              </a:lnSpc>
              <a:spcBef>
                <a:spcPts val="74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3000" spc="-3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safety,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convenience and  aesthetics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51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design and location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street</a:t>
            </a:r>
            <a:r>
              <a:rPr sz="3000" spc="3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2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Locate and design driveways</a:t>
            </a:r>
            <a:r>
              <a:rPr sz="3000" spc="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appropriately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99695" indent="-342900" algn="just">
              <a:lnSpc>
                <a:spcPct val="101499"/>
              </a:lnSpc>
              <a:spcBef>
                <a:spcPts val="47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conflict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shared paths by good design and  operation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quality connections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3000" spc="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083" y="302260"/>
            <a:ext cx="4130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sz="40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4000" spc="-3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Who?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2265171"/>
            <a:ext cx="8684260" cy="358239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69265" marR="513080" indent="-457200" algn="just">
              <a:spcBef>
                <a:spcPts val="5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favourable environment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 would mean</a:t>
            </a:r>
            <a:r>
              <a:rPr sz="2800" spc="-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favourable environment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-12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ALL.</a:t>
            </a:r>
          </a:p>
          <a:p>
            <a:pPr marL="469265" marR="141605" indent="-457200" algn="just">
              <a:spcBef>
                <a:spcPts val="48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has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 inclusivity and accessibility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102235" indent="-457200" algn="just">
              <a:spcBef>
                <a:spcPts val="47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spc="-1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slowest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other modes </a:t>
            </a:r>
            <a:r>
              <a:rPr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transport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this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 pace has a lot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as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this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 we can see  distinguish between people, feel and understand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r>
              <a:rPr sz="2800" spc="-3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1048487"/>
            <a:ext cx="8839200" cy="10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25" y="175509"/>
            <a:ext cx="82486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pc="-9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pc="-9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</a:t>
            </a:r>
            <a:r>
              <a:rPr spc="-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spc="-11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>
          <a:xfrm>
            <a:off x="597054" y="1218025"/>
            <a:ext cx="3886200" cy="525528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69265" marR="1143000" indent="-457200">
              <a:lnSpc>
                <a:spcPts val="2800"/>
              </a:lnSpc>
              <a:spcBef>
                <a:spcPts val="459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 footpaths</a:t>
            </a:r>
          </a:p>
          <a:p>
            <a:pPr marL="469900" indent="-457200">
              <a:lnSpc>
                <a:spcPct val="100000"/>
              </a:lnSpc>
              <a:spcBef>
                <a:spcPts val="26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Widths</a:t>
            </a:r>
          </a:p>
          <a:p>
            <a:pPr marL="469265" marR="5080" indent="-457200">
              <a:lnSpc>
                <a:spcPts val="2780"/>
              </a:lnSpc>
              <a:spcBef>
                <a:spcPts val="66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and protrusion  clearances</a:t>
            </a:r>
          </a:p>
          <a:p>
            <a:pPr marL="469900" indent="-457200">
              <a:lnSpc>
                <a:spcPct val="100000"/>
              </a:lnSpc>
              <a:spcBef>
                <a:spcPts val="26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  <a:p>
            <a:pPr marL="469900" indent="-457200">
              <a:lnSpc>
                <a:spcPct val="100000"/>
              </a:lnSpc>
              <a:spcBef>
                <a:spcPts val="3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Crossfall</a:t>
            </a: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Surfaces</a:t>
            </a: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Grates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</a:t>
            </a:r>
          </a:p>
          <a:p>
            <a:pPr marL="469900" indent="-457200">
              <a:lnSpc>
                <a:spcPct val="100000"/>
              </a:lnSpc>
              <a:spcBef>
                <a:spcPts val="3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Landscaping</a:t>
            </a: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Street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furniture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44718" y="1218025"/>
            <a:ext cx="3860800" cy="1758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6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Ramps and </a:t>
            </a:r>
            <a:r>
              <a:rPr sz="26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05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6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Driveways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6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paths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Clr>
                <a:srgbClr val="93A299"/>
              </a:buClr>
              <a:buSzPct val="84615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6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sz="26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sz="2600" spc="-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287" y="1467261"/>
            <a:ext cx="7886700" cy="4876800"/>
            <a:chOff x="4562788" y="1682410"/>
            <a:chExt cx="3858895" cy="3479165"/>
          </a:xfrm>
        </p:grpSpPr>
        <p:sp>
          <p:nvSpPr>
            <p:cNvPr id="3" name="object 3"/>
            <p:cNvSpPr/>
            <p:nvPr/>
          </p:nvSpPr>
          <p:spPr>
            <a:xfrm>
              <a:off x="4572017" y="1691640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384" y="-9229"/>
                  </a:moveTo>
                  <a:lnTo>
                    <a:pt x="384" y="40982"/>
                  </a:lnTo>
                </a:path>
              </a:pathLst>
            </a:custGeom>
            <a:ln w="19229">
              <a:solidFill>
                <a:srgbClr val="DD69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0" y="1700961"/>
              <a:ext cx="3849204" cy="3460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1287" y="460293"/>
            <a:ext cx="7886700" cy="457175"/>
          </a:xfrm>
          <a:prstGeom prst="rect">
            <a:avLst/>
          </a:prstGeom>
          <a:solidFill>
            <a:srgbClr val="E5DAC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8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standards </a:t>
            </a:r>
            <a:r>
              <a:rPr sz="2800" spc="-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(IRC</a:t>
            </a:r>
            <a:r>
              <a:rPr sz="2800" spc="-4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103-2012)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17" y="1691640"/>
            <a:ext cx="1270" cy="31750"/>
          </a:xfrm>
          <a:custGeom>
            <a:avLst/>
            <a:gdLst/>
            <a:ahLst/>
            <a:cxnLst/>
            <a:rect l="l" t="t" r="r" b="b"/>
            <a:pathLst>
              <a:path w="1270" h="31750">
                <a:moveTo>
                  <a:pt x="384" y="-9229"/>
                </a:moveTo>
                <a:lnTo>
                  <a:pt x="384" y="40982"/>
                </a:lnTo>
              </a:path>
            </a:pathLst>
          </a:custGeom>
          <a:ln w="19229">
            <a:solidFill>
              <a:srgbClr val="DD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3999" y="78740"/>
            <a:ext cx="206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40" y="63500"/>
            <a:ext cx="210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0649" y="121701"/>
            <a:ext cx="7886700" cy="439223"/>
          </a:xfrm>
          <a:prstGeom prst="rect">
            <a:avLst/>
          </a:prstGeom>
          <a:solidFill>
            <a:srgbClr val="E5DACD"/>
          </a:solidFill>
        </p:spPr>
        <p:txBody>
          <a:bodyPr vert="horz" wrap="square" lIns="0" tIns="82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5"/>
              </a:spcBef>
            </a:pP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standards (IRC</a:t>
            </a:r>
            <a:r>
              <a:rPr sz="2800" spc="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103-2012)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648" y="608380"/>
            <a:ext cx="8089951" cy="602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17" y="1691640"/>
            <a:ext cx="1270" cy="31750"/>
          </a:xfrm>
          <a:custGeom>
            <a:avLst/>
            <a:gdLst/>
            <a:ahLst/>
            <a:cxnLst/>
            <a:rect l="l" t="t" r="r" b="b"/>
            <a:pathLst>
              <a:path w="1270" h="31750">
                <a:moveTo>
                  <a:pt x="384" y="-9229"/>
                </a:moveTo>
                <a:lnTo>
                  <a:pt x="384" y="40982"/>
                </a:lnTo>
              </a:path>
            </a:pathLst>
          </a:custGeom>
          <a:ln w="19229">
            <a:solidFill>
              <a:srgbClr val="DD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5665" y="1174851"/>
            <a:ext cx="3467123" cy="18243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7815" marR="254000" indent="-285750" algn="just">
              <a:lnSpc>
                <a:spcPct val="89500"/>
              </a:lnSpc>
              <a:spcBef>
                <a:spcPts val="325"/>
              </a:spcBef>
              <a:buClr>
                <a:srgbClr val="93A299"/>
              </a:buClr>
              <a:buSzPct val="83333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designed</a:t>
            </a:r>
            <a:r>
              <a:rPr sz="1800" spc="-4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level  service C (under resource  constraint)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marR="5080" indent="-285750" algn="just">
              <a:lnSpc>
                <a:spcPct val="89500"/>
              </a:lnSpc>
              <a:spcBef>
                <a:spcPts val="400"/>
              </a:spcBef>
              <a:buClr>
                <a:srgbClr val="93A299"/>
              </a:buClr>
              <a:buSzPct val="83333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width of the footpath  should be designed based on  expected pedestrian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9600" y="246481"/>
            <a:ext cx="5638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standards (IRC</a:t>
            </a:r>
            <a:r>
              <a:rPr sz="2800" spc="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103-2012)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2515" y="1022261"/>
            <a:ext cx="3632835" cy="2578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2515" y="3808680"/>
            <a:ext cx="3632835" cy="2547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33879"/>
              </p:ext>
            </p:extLst>
          </p:nvPr>
        </p:nvGraphicFramePr>
        <p:xfrm>
          <a:off x="155902" y="3314125"/>
          <a:ext cx="4571999" cy="2804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2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4879">
                <a:tc gridSpan="5"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59"/>
                        </a:spcBef>
                        <a:tabLst>
                          <a:tab pos="1080135" algn="l"/>
                        </a:tabLst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Side	Design flow in number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sz="1400" spc="5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pedestrians/hour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52095" marR="296545" indent="29209">
                        <a:lnSpc>
                          <a:spcPct val="51200"/>
                        </a:lnSpc>
                        <a:tabLst>
                          <a:tab pos="1153795" algn="l"/>
                          <a:tab pos="3051810" algn="l"/>
                        </a:tabLst>
                      </a:pPr>
                      <a:r>
                        <a:rPr sz="2100" spc="-7" baseline="3373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walk	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directions	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 width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26390">
                        <a:lnSpc>
                          <a:spcPts val="1580"/>
                        </a:lnSpc>
                        <a:tabLst>
                          <a:tab pos="1111885" algn="l"/>
                          <a:tab pos="2021205" algn="l"/>
                          <a:tab pos="2940685" algn="l"/>
                          <a:tab pos="3850004" algn="l"/>
                        </a:tabLst>
                      </a:pPr>
                      <a:r>
                        <a:rPr sz="2100" baseline="-3968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(m)	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 B	LOS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	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 B	LOS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5719" marB="0">
                    <a:solidFill>
                      <a:srgbClr val="3637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209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3150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3325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4725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9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4050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5670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9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3150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4410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4725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6615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5040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5400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5" dirty="0">
                          <a:solidFill>
                            <a:srgbClr val="29293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7560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F2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63999" y="78740"/>
            <a:ext cx="206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1440" y="63500"/>
            <a:ext cx="210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024" y="210120"/>
            <a:ext cx="8489950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370"/>
              </a:lnSpc>
            </a:pPr>
            <a:r>
              <a:rPr sz="2800" spc="-5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standards (IRC 103-2012) </a:t>
            </a:r>
            <a:r>
              <a:rPr sz="2800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800" spc="-5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</a:t>
            </a:r>
            <a:r>
              <a:rPr sz="2800" spc="55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">
              <a:lnSpc>
                <a:spcPts val="3180"/>
              </a:lnSpc>
            </a:pPr>
            <a:r>
              <a:rPr sz="2800" spc="-5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sz="2800" spc="-5" dirty="0">
                <a:solidFill>
                  <a:srgbClr val="D253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42" y="1199578"/>
            <a:ext cx="47307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 height should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exceed 150</a:t>
            </a:r>
            <a:r>
              <a:rPr sz="2000" spc="3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02565" indent="-3429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paved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surfaces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important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using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sticks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wheel</a:t>
            </a:r>
            <a:r>
              <a:rPr sz="2000" spc="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60020" indent="-3429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between paving slabs should  not exceed 5</a:t>
            </a:r>
            <a:r>
              <a:rPr sz="2000" spc="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87455" y="3642919"/>
            <a:ext cx="3321519" cy="2692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3644" y="373398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752" y="31752"/>
                </a:moveTo>
                <a:lnTo>
                  <a:pt x="0" y="0"/>
                </a:lnTo>
              </a:path>
            </a:pathLst>
          </a:custGeom>
          <a:ln w="31752">
            <a:solidFill>
              <a:srgbClr val="A1D5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5534" y="391586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752" y="0"/>
                </a:moveTo>
                <a:lnTo>
                  <a:pt x="0" y="31752"/>
                </a:lnTo>
              </a:path>
            </a:pathLst>
          </a:custGeom>
          <a:ln w="31752">
            <a:solidFill>
              <a:srgbClr val="A1D5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496" y="3327757"/>
            <a:ext cx="3841503" cy="321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784" y="36638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752" y="0"/>
                </a:moveTo>
                <a:lnTo>
                  <a:pt x="0" y="31752"/>
                </a:lnTo>
              </a:path>
            </a:pathLst>
          </a:custGeom>
          <a:ln w="922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496" y="364291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752" y="0"/>
                </a:moveTo>
                <a:lnTo>
                  <a:pt x="0" y="31752"/>
                </a:lnTo>
              </a:path>
            </a:pathLst>
          </a:custGeom>
          <a:ln w="922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876800" y="1053724"/>
            <a:ext cx="3832174" cy="2493010"/>
            <a:chOff x="4987768" y="1034453"/>
            <a:chExt cx="3842385" cy="2493010"/>
          </a:xfrm>
        </p:grpSpPr>
        <p:sp>
          <p:nvSpPr>
            <p:cNvPr id="15" name="object 15"/>
            <p:cNvSpPr/>
            <p:nvPr/>
          </p:nvSpPr>
          <p:spPr>
            <a:xfrm>
              <a:off x="5506631" y="1034453"/>
              <a:ext cx="3323463" cy="24926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3645" y="116782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752" y="0"/>
                  </a:moveTo>
                  <a:lnTo>
                    <a:pt x="0" y="31752"/>
                  </a:lnTo>
                </a:path>
              </a:pathLst>
            </a:custGeom>
            <a:ln w="31752">
              <a:solidFill>
                <a:srgbClr val="A1D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5534" y="128620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752" y="31752"/>
                  </a:moveTo>
                  <a:lnTo>
                    <a:pt x="0" y="0"/>
                  </a:lnTo>
                </a:path>
              </a:pathLst>
            </a:custGeom>
            <a:ln w="31752">
              <a:solidFill>
                <a:srgbClr val="A1D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5811" y="1284871"/>
            <a:ext cx="5164455" cy="5177790"/>
            <a:chOff x="3675811" y="1284871"/>
            <a:chExt cx="5164455" cy="5177790"/>
          </a:xfrm>
        </p:grpSpPr>
        <p:sp>
          <p:nvSpPr>
            <p:cNvPr id="3" name="object 3"/>
            <p:cNvSpPr/>
            <p:nvPr/>
          </p:nvSpPr>
          <p:spPr>
            <a:xfrm>
              <a:off x="4572017" y="1691640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384" y="-9229"/>
                  </a:moveTo>
                  <a:lnTo>
                    <a:pt x="384" y="40982"/>
                  </a:lnTo>
                </a:path>
              </a:pathLst>
            </a:custGeom>
            <a:ln w="19229">
              <a:solidFill>
                <a:srgbClr val="DD69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75811" y="1284871"/>
              <a:ext cx="5164213" cy="5177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2683" y="963928"/>
            <a:ext cx="2950117" cy="4880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377825" indent="-342900" algn="just">
              <a:lnSpc>
                <a:spcPct val="99700"/>
              </a:lnSpc>
              <a:spcBef>
                <a:spcPts val="105"/>
              </a:spcBef>
              <a:buClr>
                <a:srgbClr val="93A299"/>
              </a:buClr>
              <a:buSzPct val="84090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Footpaths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 provide continuous  space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  <a:r>
              <a:rPr sz="2200" spc="-4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5715" indent="-342900" algn="just">
              <a:lnSpc>
                <a:spcPct val="99800"/>
              </a:lnSpc>
              <a:spcBef>
                <a:spcPts val="495"/>
              </a:spcBef>
              <a:buClr>
                <a:srgbClr val="93A299"/>
              </a:buClr>
              <a:buSzPct val="84090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stops, services,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vendors,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properties,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sz="2200" spc="-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common on  </a:t>
            </a:r>
            <a:r>
              <a:rPr sz="2200" spc="-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lnSpc>
                <a:spcPct val="99400"/>
              </a:lnSpc>
              <a:spcBef>
                <a:spcPts val="600"/>
              </a:spcBef>
              <a:buClr>
                <a:srgbClr val="93A299"/>
              </a:buClr>
              <a:buSzPct val="84090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200" spc="-1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</a:t>
            </a:r>
            <a:r>
              <a:rPr sz="2200" spc="-5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sz="22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 footpath elements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3999" y="78740"/>
            <a:ext cx="206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1440" y="63500"/>
            <a:ext cx="210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619117" y="287019"/>
            <a:ext cx="5638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Footpath standards (IRC</a:t>
            </a:r>
            <a:r>
              <a:rPr sz="2800" spc="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103-2012)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120" y="1490040"/>
            <a:ext cx="4228655" cy="430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6947" y="1490040"/>
            <a:ext cx="4279419" cy="4301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601" y="305035"/>
            <a:ext cx="6234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(IRC</a:t>
            </a:r>
            <a:r>
              <a:rPr lang="en-US" sz="32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103-2012)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3123" y="1441526"/>
            <a:ext cx="8357870" cy="4273474"/>
            <a:chOff x="403123" y="1441526"/>
            <a:chExt cx="8357870" cy="3085465"/>
          </a:xfrm>
        </p:grpSpPr>
        <p:sp>
          <p:nvSpPr>
            <p:cNvPr id="6" name="object 6"/>
            <p:cNvSpPr/>
            <p:nvPr/>
          </p:nvSpPr>
          <p:spPr>
            <a:xfrm>
              <a:off x="403123" y="1441526"/>
              <a:ext cx="4358713" cy="30852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47907" y="1441526"/>
              <a:ext cx="4112793" cy="30852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3648" y="302260"/>
            <a:ext cx="224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-3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 Vending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07979"/>
            <a:ext cx="57150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Tactile </a:t>
            </a:r>
            <a:r>
              <a:rPr sz="3000" spc="-8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pavers </a:t>
            </a:r>
            <a:r>
              <a:rPr sz="3000" spc="-8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IRC</a:t>
            </a:r>
            <a:r>
              <a:rPr lang="en-US" sz="3000" spc="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103-2012</a:t>
            </a:r>
            <a:r>
              <a:rPr sz="3000" spc="-8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77337" y="492810"/>
            <a:ext cx="1782729" cy="1968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933" y="1271521"/>
            <a:ext cx="8151495" cy="2251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ts val="213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1800" spc="-1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 with vision</a:t>
            </a:r>
            <a:r>
              <a:rPr sz="1800" spc="1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impairment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 algn="just">
              <a:lnSpc>
                <a:spcPts val="2130"/>
              </a:lnSpc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important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that,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whichever tactile pavers</a:t>
            </a:r>
            <a:r>
              <a:rPr sz="1800" spc="2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 algn="just">
              <a:lnSpc>
                <a:spcPts val="2130"/>
              </a:lnSpc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1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guiding or warning,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 </a:t>
            </a:r>
            <a:endParaRPr lang="en-US" sz="1800" spc="-5" dirty="0" smtClean="0">
              <a:solidFill>
                <a:srgbClr val="2929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 algn="just">
              <a:lnSpc>
                <a:spcPts val="2130"/>
              </a:lnSpc>
              <a:buFont typeface="Wingdings" panose="05000000000000000000" pitchFamily="2" charset="2"/>
              <a:buChar char="Ø"/>
              <a:tabLst>
                <a:tab pos="297815" algn="l"/>
                <a:tab pos="298450" algn="l"/>
              </a:tabLst>
            </a:pPr>
            <a:r>
              <a:rPr sz="18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consistently used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sz="1800" spc="6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5825" marR="5080">
              <a:lnSpc>
                <a:spcPct val="98800"/>
              </a:lnSpc>
              <a:spcBef>
                <a:spcPts val="465"/>
              </a:spcBef>
            </a:pP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blocks indicate  the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stops,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1621" y="3936370"/>
            <a:ext cx="2069807" cy="200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5513" y="5920406"/>
            <a:ext cx="1791335" cy="846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blocks</a:t>
            </a:r>
            <a:r>
              <a:rPr sz="1800" spc="-3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sz="1800" spc="-1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049" y="3823347"/>
            <a:ext cx="3404544" cy="1772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3924" y="5735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 tactile</a:t>
            </a:r>
            <a:r>
              <a:rPr sz="1800" spc="5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paving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81322" y="3850585"/>
            <a:ext cx="2723984" cy="17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28439" y="5747199"/>
            <a:ext cx="1614170" cy="5670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tactile paving</a:t>
            </a:r>
            <a:r>
              <a:rPr sz="1800" spc="-3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sz="1800" spc="-3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82879"/>
            <a:ext cx="2590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sz="3200" spc="-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spc="-3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1" y="13"/>
            <a:ext cx="5911366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82879"/>
            <a:ext cx="4130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sz="40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4000" spc="-3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Who?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350" y="936486"/>
            <a:ext cx="8477250" cy="5933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265" marR="615315" indent="-457200" algn="just">
              <a:lnSpc>
                <a:spcPct val="99000"/>
              </a:lnSpc>
              <a:spcBef>
                <a:spcPts val="12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 requirements</a:t>
            </a:r>
            <a:r>
              <a:rPr sz="2800" spc="6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 walking a pleasurable experience there are 3 basic  principles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 algn="just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+mj-lt"/>
              <a:buAutoNum type="arabicPeriod"/>
              <a:tabLst>
                <a:tab pos="462280" algn="l"/>
              </a:tabLst>
            </a:pP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Coherence and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directness,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 algn="just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+mj-lt"/>
              <a:buAutoNum type="arabicPeriod"/>
              <a:tabLst>
                <a:tab pos="462280" algn="l"/>
              </a:tabLst>
            </a:pP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Attractiveness &amp; comfort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spc="-5" dirty="0" smtClean="0">
              <a:solidFill>
                <a:srgbClr val="2929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lvl="1" indent="-514350" algn="just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+mj-lt"/>
              <a:buAutoNum type="arabicPeriod"/>
              <a:tabLst>
                <a:tab pos="462280" algn="l"/>
              </a:tabLst>
            </a:pPr>
            <a:r>
              <a:rPr sz="28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92455" indent="-457200" algn="just">
              <a:lnSpc>
                <a:spcPct val="101499"/>
              </a:lnSpc>
              <a:spcBef>
                <a:spcPts val="45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spc="-1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movement, it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while  walking we observe,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connect, interact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080" indent="-457200" algn="just">
              <a:lnSpc>
                <a:spcPct val="99400"/>
              </a:lnSpc>
              <a:spcBef>
                <a:spcPts val="61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walking can be classified into </a:t>
            </a:r>
            <a:r>
              <a:rPr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Economic,  </a:t>
            </a:r>
            <a:r>
              <a:rPr sz="2800" spc="-5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Environmental, Social and Health </a:t>
            </a:r>
            <a:r>
              <a:rPr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 benefits lead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</a:t>
            </a:r>
            <a:r>
              <a:rPr sz="28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4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07" y="302260"/>
            <a:ext cx="68999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7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sz="4000" spc="-9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practices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2604" y="959875"/>
            <a:ext cx="7453311" cy="5054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688" y="182879"/>
            <a:ext cx="68999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75" dirty="0"/>
              <a:t>Best </a:t>
            </a:r>
            <a:r>
              <a:rPr sz="4000" spc="-90" dirty="0" smtClean="0"/>
              <a:t>practices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688" y="822795"/>
            <a:ext cx="7613557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57200"/>
            <a:ext cx="8225929" cy="5334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62800" y="5606534"/>
            <a:ext cx="552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Not This Way- Problem with Todays era of Technology???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515350" cy="213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Study: </a:t>
            </a:r>
            <a:br>
              <a:rPr 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Improvising a Junction for Pedestrian Movements in Mumbai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Designing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Streets like Pedestrians Matter_ HP Junction, Mumbai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6"/>
            <a:ext cx="7886700" cy="115887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371600"/>
            <a:ext cx="8362950" cy="419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IRC:103-2012 Guidelines for pedestrian facilities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SAFETY–DESIGN by K Ramachandra Rao, Department of Civil Engineering and Transportation Research and Injury Prevention Program (TRIPP) Indian Institute of Technology, Delhi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 by Ashish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Samdariya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and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Achuth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Vasudevan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Express News Database</a:t>
            </a:r>
          </a:p>
        </p:txBody>
      </p:sp>
    </p:spTree>
    <p:extLst>
      <p:ext uri="{BB962C8B-B14F-4D97-AF65-F5344CB8AC3E}">
        <p14:creationId xmlns:p14="http://schemas.microsoft.com/office/powerpoint/2010/main" val="35685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8740" y="635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3360" y="2454708"/>
            <a:ext cx="385459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6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sz="5600" spc="-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6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sz="5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463297" cy="685896"/>
          </a:xfrm>
          <a:prstGeom prst="rect">
            <a:avLst/>
          </a:prstGeom>
        </p:spPr>
        <p:txBody>
          <a:bodyPr vert="horz" wrap="square" lIns="0" tIns="8703" rIns="0" bIns="0" rtlCol="0" anchor="ctr">
            <a:spAutoFit/>
          </a:bodyPr>
          <a:lstStyle/>
          <a:p>
            <a:pPr marL="8703">
              <a:lnSpc>
                <a:spcPct val="100000"/>
              </a:lnSpc>
              <a:spcBef>
                <a:spcPts val="69"/>
              </a:spcBef>
            </a:pPr>
            <a:r>
              <a:rPr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PEDESTRIAN SAFETY?</a:t>
            </a:r>
            <a:r>
              <a:rPr lang="en-US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pc="-668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7367950" y="6553200"/>
            <a:ext cx="1409893" cy="11541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110">
              <a:lnSpc>
                <a:spcPts val="867"/>
              </a:lnSpc>
            </a:pPr>
            <a:fld id="{81D60167-4931-47E6-BA6A-407CBD079E47}" type="slidenum">
              <a:rPr dirty="0"/>
              <a:pPr marL="26110">
                <a:lnSpc>
                  <a:spcPts val="867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371600"/>
            <a:ext cx="8610600" cy="5161057"/>
          </a:xfrm>
          <a:prstGeom prst="rect">
            <a:avLst/>
          </a:prstGeom>
        </p:spPr>
        <p:txBody>
          <a:bodyPr vert="horz" wrap="square" lIns="0" tIns="40033" rIns="0" bIns="0" rtlCol="0">
            <a:spAutoFit/>
          </a:bodyPr>
          <a:lstStyle/>
          <a:p>
            <a:pPr marL="465903" marR="3481" indent="-457200" algn="just">
              <a:lnSpc>
                <a:spcPct val="150000"/>
              </a:lnSpc>
              <a:spcBef>
                <a:spcPts val="315"/>
              </a:spcBef>
              <a:buFont typeface="Wingdings" panose="05000000000000000000" pitchFamily="2" charset="2"/>
              <a:buChar char="Ø"/>
              <a:tabLst>
                <a:tab pos="1532218" algn="l"/>
                <a:tab pos="2053111" algn="l"/>
                <a:tab pos="2078350" algn="l"/>
                <a:tab pos="2655380" algn="l"/>
                <a:tab pos="3565746" algn="l"/>
                <a:tab pos="3616660" algn="l"/>
                <a:tab pos="3838160" algn="l"/>
                <a:tab pos="3972191" algn="l"/>
                <a:tab pos="4208921" algn="l"/>
                <a:tab pos="4234595" algn="l"/>
                <a:tab pos="4962192" algn="l"/>
                <a:tab pos="5647143" algn="l"/>
              </a:tabLst>
            </a:pP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 sprawl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left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stranded. Wide  roads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been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without	sidewalks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crosswalks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high-speed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makes these roadways 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particularly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deadly.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65903" marR="3481" indent="-457200" algn="just">
              <a:lnSpc>
                <a:spcPct val="150000"/>
              </a:lnSpc>
              <a:spcBef>
                <a:spcPts val="315"/>
              </a:spcBef>
              <a:buFont typeface="Wingdings" panose="05000000000000000000" pitchFamily="2" charset="2"/>
              <a:buChar char="Ø"/>
              <a:tabLst>
                <a:tab pos="1532218" algn="l"/>
                <a:tab pos="2053111" algn="l"/>
                <a:tab pos="2078350" algn="l"/>
                <a:tab pos="2655380" algn="l"/>
                <a:tab pos="3565746" algn="l"/>
                <a:tab pos="3616660" algn="l"/>
                <a:tab pos="3838160" algn="l"/>
                <a:tab pos="3972191" algn="l"/>
                <a:tab pos="4208921" algn="l"/>
                <a:tab pos="4234595" algn="l"/>
                <a:tab pos="4962192" algn="l"/>
                <a:tab pos="5647143" algn="l"/>
              </a:tabLst>
            </a:pP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areas,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intersections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 crosswalks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 much as a	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kilometer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apart, leaving 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 with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way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en-US"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street.</a:t>
            </a:r>
            <a:r>
              <a:rPr lang="en-US" sz="32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8034"/>
            <a:ext cx="43021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  <a:r>
              <a:rPr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4000" spc="-3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856" y="1032328"/>
            <a:ext cx="8374544" cy="486799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265" marR="523875" indent="-457200" algn="just">
              <a:spcBef>
                <a:spcPts val="26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accidents are a leading cause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death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  people between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sz="3000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– 24</a:t>
            </a:r>
            <a:r>
              <a:rPr sz="3000" spc="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years.(WHO)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080" indent="-457200" algn="just">
              <a:spcBef>
                <a:spcPts val="53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more than 2,00,000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died in road  crashes in India while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injured 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about 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5,43,000.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220345" indent="-457200" algn="just">
              <a:spcBef>
                <a:spcPts val="555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spc="-2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number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injuries requiring hospital  visits 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 20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00,000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000" spc="1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00,000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30860" indent="-457200" algn="just">
              <a:spcBef>
                <a:spcPts val="600"/>
              </a:spcBef>
              <a:buClr>
                <a:srgbClr val="93A299"/>
              </a:buClr>
              <a:buSzPct val="85416"/>
              <a:buFont typeface="Wingdings" panose="05000000000000000000" pitchFamily="2" charset="2"/>
              <a:buChar char="Ø"/>
              <a:tabLst>
                <a:tab pos="195580" algn="l"/>
              </a:tabLst>
            </a:pP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40% </a:t>
            </a:r>
            <a:r>
              <a:rPr sz="3000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total </a:t>
            </a:r>
            <a:r>
              <a:rPr sz="3000" spc="-5" dirty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fatalities are pedestrian  </a:t>
            </a:r>
            <a:r>
              <a:rPr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fatalities</a:t>
            </a:r>
            <a:r>
              <a:rPr lang="en-US" sz="3000" spc="-5" dirty="0" smtClean="0">
                <a:solidFill>
                  <a:srgbClr val="2929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299" y="78740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Pedestrian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Facilities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740" y="635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18" t="19791" r="35944" b="12501"/>
          <a:stretch/>
        </p:blipFill>
        <p:spPr>
          <a:xfrm>
            <a:off x="152400" y="0"/>
            <a:ext cx="8839200" cy="6528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1453</Words>
  <Application>Microsoft Office PowerPoint</Application>
  <PresentationFormat>On-screen Show (4:3)</PresentationFormat>
  <Paragraphs>375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PEDESTRIAN   SAFETY</vt:lpstr>
      <vt:lpstr>Content:</vt:lpstr>
      <vt:lpstr>Pedestrian – Who?</vt:lpstr>
      <vt:lpstr>Pedestrian – Who?</vt:lpstr>
      <vt:lpstr>Pedestrian – Who?</vt:lpstr>
      <vt:lpstr>WHY PEDESTRIAN SAFETY? </vt:lpstr>
      <vt:lpstr>Background - safety</vt:lpstr>
      <vt:lpstr>PowerPoint Presentation</vt:lpstr>
      <vt:lpstr>PowerPoint Presentation</vt:lpstr>
      <vt:lpstr>PowerPoint Presentation</vt:lpstr>
      <vt:lpstr>350000</vt:lpstr>
      <vt:lpstr>Crash: Causes &amp; Prevention</vt:lpstr>
      <vt:lpstr>Pedestrian crashes typically occur during the late afternoon and early evening hours presumably because of the reduced levels of visibility at a time when many people are on the road.</vt:lpstr>
      <vt:lpstr>Some observations on Indian Roads Current conditions</vt:lpstr>
      <vt:lpstr>PowerPoint Presentation</vt:lpstr>
      <vt:lpstr>PowerPoint Presentation</vt:lpstr>
      <vt:lpstr>PowerPoint Presentation</vt:lpstr>
      <vt:lpstr>“equitable space  allocation for all road users  with a   focus on  people rather  than vehicles.” </vt:lpstr>
      <vt:lpstr>PowerPoint Presentation</vt:lpstr>
      <vt:lpstr>PowerPoint Presentation</vt:lpstr>
      <vt:lpstr>BANGALORE</vt:lpstr>
      <vt:lpstr>ACCIDENTS (BANGALORE)</vt:lpstr>
      <vt:lpstr>PowerPoint Presentation</vt:lpstr>
      <vt:lpstr>MITIGATION PLANS FOR PEDESTRAIN SAFETY</vt:lpstr>
      <vt:lpstr>Infrastructure for Pedestrian</vt:lpstr>
      <vt:lpstr>PowerPoint Presentation</vt:lpstr>
      <vt:lpstr>PowerPoint Presentation</vt:lpstr>
      <vt:lpstr>Guard Rails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Footpaths</vt:lpstr>
      <vt:lpstr>Policy and design guidelines - India</vt:lpstr>
      <vt:lpstr>Footpaths – Design goals</vt:lpstr>
      <vt:lpstr>Footpaths – Design elements</vt:lpstr>
      <vt:lpstr>Footpath standards (IRC 103-2012)</vt:lpstr>
      <vt:lpstr>Footpath standards (IRC 103-2012)</vt:lpstr>
      <vt:lpstr>Footpath standards (IRC 103-2012)</vt:lpstr>
      <vt:lpstr>PowerPoint Presentation</vt:lpstr>
      <vt:lpstr>Footpath standards (IRC 103-2012)</vt:lpstr>
      <vt:lpstr>PowerPoint Presentation</vt:lpstr>
      <vt:lpstr>PowerPoint Presentation</vt:lpstr>
      <vt:lpstr>Tactile pavers (IRC 103-2012)</vt:lpstr>
      <vt:lpstr>Level of service</vt:lpstr>
      <vt:lpstr>Best practices</vt:lpstr>
      <vt:lpstr>Best practices</vt:lpstr>
      <vt:lpstr>PowerPoint Presentation</vt:lpstr>
      <vt:lpstr>Case Study:  Improvising a Junction for Pedestrian Movements in Mumbai Designing Streets like Pedestrians Matter_ HP Junction, Mumbai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SAFETY–  DESIGN</dc:title>
  <cp:lastModifiedBy>HP</cp:lastModifiedBy>
  <cp:revision>78</cp:revision>
  <dcterms:created xsi:type="dcterms:W3CDTF">2021-02-08T17:31:32Z</dcterms:created>
  <dcterms:modified xsi:type="dcterms:W3CDTF">2021-12-16T07:26:07Z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2017-12-14T00:00:00Z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2021-02-08T00:00:00Z</vt:filetime>
  </property>
</Properties>
</file>